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932" r:id="rId2"/>
    <p:sldId id="935" r:id="rId3"/>
    <p:sldId id="936" r:id="rId4"/>
    <p:sldId id="937" r:id="rId5"/>
    <p:sldId id="938" r:id="rId6"/>
    <p:sldId id="939" r:id="rId7"/>
    <p:sldId id="941" r:id="rId8"/>
    <p:sldId id="940" r:id="rId9"/>
    <p:sldId id="946" r:id="rId10"/>
    <p:sldId id="947" r:id="rId11"/>
    <p:sldId id="949" r:id="rId12"/>
    <p:sldId id="948" r:id="rId13"/>
    <p:sldId id="951" r:id="rId14"/>
    <p:sldId id="952" r:id="rId15"/>
    <p:sldId id="950" r:id="rId16"/>
    <p:sldId id="954" r:id="rId17"/>
    <p:sldId id="955" r:id="rId18"/>
    <p:sldId id="956" r:id="rId19"/>
    <p:sldId id="957" r:id="rId20"/>
    <p:sldId id="958" r:id="rId21"/>
    <p:sldId id="959" r:id="rId22"/>
    <p:sldId id="963" r:id="rId23"/>
    <p:sldId id="960" r:id="rId24"/>
    <p:sldId id="962" r:id="rId25"/>
    <p:sldId id="961" r:id="rId26"/>
    <p:sldId id="964" r:id="rId27"/>
    <p:sldId id="965" r:id="rId28"/>
    <p:sldId id="966" r:id="rId29"/>
    <p:sldId id="967" r:id="rId30"/>
    <p:sldId id="968" r:id="rId31"/>
    <p:sldId id="944" r:id="rId32"/>
  </p:sldIdLst>
  <p:sldSz cx="9144000" cy="6858000" type="screen4x3"/>
  <p:notesSz cx="7099300" cy="10234613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000000"/>
    <a:srgbClr val="333333"/>
    <a:srgbClr val="666666"/>
    <a:srgbClr val="972D2D"/>
    <a:srgbClr val="0099FF"/>
    <a:srgbClr val="3333CC"/>
    <a:srgbClr val="E6EAB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1" autoAdjust="0"/>
    <p:restoredTop sz="94660"/>
  </p:normalViewPr>
  <p:slideViewPr>
    <p:cSldViewPr>
      <p:cViewPr>
        <p:scale>
          <a:sx n="100" d="100"/>
          <a:sy n="100" d="100"/>
        </p:scale>
        <p:origin x="-1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81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t" anchorCtr="0" compatLnSpc="1">
            <a:prstTxWarp prst="textNoShape">
              <a:avLst/>
            </a:prstTxWarp>
          </a:bodyPr>
          <a:lstStyle>
            <a:lvl1pPr algn="l" defTabSz="96520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t" anchorCtr="0" compatLnSpc="1">
            <a:prstTxWarp prst="textNoShape">
              <a:avLst/>
            </a:prstTxWarp>
          </a:bodyPr>
          <a:lstStyle>
            <a:lvl1pPr algn="r" defTabSz="96520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b" anchorCtr="0" compatLnSpc="1">
            <a:prstTxWarp prst="textNoShape">
              <a:avLst/>
            </a:prstTxWarp>
          </a:bodyPr>
          <a:lstStyle>
            <a:lvl1pPr algn="l" defTabSz="96520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b" anchorCtr="0" compatLnSpc="1">
            <a:prstTxWarp prst="textNoShape">
              <a:avLst/>
            </a:prstTxWarp>
          </a:bodyPr>
          <a:lstStyle>
            <a:lvl1pPr algn="r" defTabSz="965200">
              <a:defRPr/>
            </a:lvl1pPr>
          </a:lstStyle>
          <a:p>
            <a:pPr>
              <a:defRPr/>
            </a:pPr>
            <a:fld id="{AF9DE67F-BEE4-4F77-9E25-F37D2A0F70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t" anchorCtr="0" compatLnSpc="1">
            <a:prstTxWarp prst="textNoShape">
              <a:avLst/>
            </a:prstTxWarp>
          </a:bodyPr>
          <a:lstStyle>
            <a:lvl1pPr algn="l" defTabSz="96520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t" anchorCtr="0" compatLnSpc="1">
            <a:prstTxWarp prst="textNoShape">
              <a:avLst/>
            </a:prstTxWarp>
          </a:bodyPr>
          <a:lstStyle>
            <a:lvl1pPr algn="r" defTabSz="96520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b" anchorCtr="0" compatLnSpc="1">
            <a:prstTxWarp prst="textNoShape">
              <a:avLst/>
            </a:prstTxWarp>
          </a:bodyPr>
          <a:lstStyle>
            <a:lvl1pPr algn="l" defTabSz="96520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7" tIns="48249" rIns="96497" bIns="48249" numCol="1" anchor="b" anchorCtr="0" compatLnSpc="1">
            <a:prstTxWarp prst="textNoShape">
              <a:avLst/>
            </a:prstTxWarp>
          </a:bodyPr>
          <a:lstStyle>
            <a:lvl1pPr algn="r" defTabSz="965200">
              <a:defRPr/>
            </a:lvl1pPr>
          </a:lstStyle>
          <a:p>
            <a:pPr>
              <a:defRPr/>
            </a:pPr>
            <a:fld id="{4A200C11-1E77-4364-A218-2533099275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etaPlusLF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17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20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21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22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23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24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25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26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27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28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29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30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31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8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4F03-E3BC-4ECB-A483-CC113D17F5CD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81900" y="6650038"/>
            <a:ext cx="265113" cy="173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36000" rIns="0" bIns="44450">
            <a:spAutoFit/>
          </a:bodyPr>
          <a:lstStyle/>
          <a:p>
            <a:pPr algn="r" eaLnBrk="0" hangingPunct="0">
              <a:defRPr/>
            </a:pPr>
            <a:r>
              <a:rPr lang="de-DE" sz="600">
                <a:solidFill>
                  <a:srgbClr val="000000"/>
                </a:solidFill>
              </a:rPr>
              <a:t>         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91400" y="6705600"/>
            <a:ext cx="911225" cy="112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36000" rIns="0" bIns="0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fld id="{7E61A959-0E9C-43FE-846B-6DE48C9143B5}" type="datetime1">
              <a:rPr lang="de-DE" sz="500"/>
              <a:pPr algn="l" eaLnBrk="0" hangingPunct="0">
                <a:spcBef>
                  <a:spcPct val="50000"/>
                </a:spcBef>
                <a:defRPr/>
              </a:pPr>
              <a:t>20.08.2009</a:t>
            </a:fld>
            <a:endParaRPr lang="de-DE" sz="50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601075" y="6705600"/>
            <a:ext cx="390525" cy="112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36000" rIns="0" bIns="0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fld id="{F7880026-61E9-4FCB-B338-6A3E609E954E}" type="slidenum">
              <a:rPr lang="de-DE" sz="500"/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de-DE" sz="500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52400" y="6581775"/>
            <a:ext cx="8839200" cy="123825"/>
            <a:chOff x="96" y="4128"/>
            <a:chExt cx="5568" cy="96"/>
          </a:xfrm>
        </p:grpSpPr>
        <p:sp>
          <p:nvSpPr>
            <p:cNvPr id="8" name="Line 10"/>
            <p:cNvSpPr>
              <a:spLocks noChangeShapeType="1"/>
            </p:cNvSpPr>
            <p:nvPr userDrawn="1"/>
          </p:nvSpPr>
          <p:spPr bwMode="auto">
            <a:xfrm>
              <a:off x="96" y="4129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" name="Line 11"/>
            <p:cNvSpPr>
              <a:spLocks noChangeShapeType="1"/>
            </p:cNvSpPr>
            <p:nvPr userDrawn="1"/>
          </p:nvSpPr>
          <p:spPr bwMode="auto">
            <a:xfrm>
              <a:off x="5664" y="4128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150813" y="1524000"/>
            <a:ext cx="8840787" cy="150813"/>
            <a:chOff x="95" y="865"/>
            <a:chExt cx="5569" cy="95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95" y="865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5664" y="865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96" y="865"/>
              <a:ext cx="556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52400" y="6704013"/>
            <a:ext cx="8839200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tIns="36000" rIns="0"/>
          <a:lstStyle/>
          <a:p>
            <a:pPr>
              <a:defRPr/>
            </a:pPr>
            <a:endParaRPr lang="en-GB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838200" y="4648200"/>
            <a:ext cx="3048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GB" sz="2200"/>
          </a:p>
        </p:txBody>
      </p: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7916863" y="1147763"/>
            <a:ext cx="1087437" cy="180975"/>
            <a:chOff x="5315" y="912"/>
            <a:chExt cx="685" cy="114"/>
          </a:xfrm>
        </p:grpSpPr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5868" y="912"/>
              <a:ext cx="132" cy="114"/>
            </a:xfrm>
            <a:custGeom>
              <a:avLst/>
              <a:gdLst/>
              <a:ahLst/>
              <a:cxnLst>
                <a:cxn ang="0">
                  <a:pos x="132" y="23"/>
                </a:cxn>
                <a:cxn ang="0">
                  <a:pos x="130" y="14"/>
                </a:cxn>
                <a:cxn ang="0">
                  <a:pos x="125" y="7"/>
                </a:cxn>
                <a:cxn ang="0">
                  <a:pos x="117" y="2"/>
                </a:cxn>
                <a:cxn ang="0">
                  <a:pos x="107" y="0"/>
                </a:cxn>
                <a:cxn ang="0">
                  <a:pos x="20" y="0"/>
                </a:cxn>
                <a:cxn ang="0">
                  <a:pos x="11" y="4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91"/>
                </a:cxn>
                <a:cxn ang="0">
                  <a:pos x="2" y="100"/>
                </a:cxn>
                <a:cxn ang="0">
                  <a:pos x="7" y="107"/>
                </a:cxn>
                <a:cxn ang="0">
                  <a:pos x="15" y="112"/>
                </a:cxn>
                <a:cxn ang="0">
                  <a:pos x="25" y="114"/>
                </a:cxn>
                <a:cxn ang="0">
                  <a:pos x="34" y="30"/>
                </a:cxn>
                <a:cxn ang="0">
                  <a:pos x="34" y="27"/>
                </a:cxn>
                <a:cxn ang="0">
                  <a:pos x="36" y="25"/>
                </a:cxn>
                <a:cxn ang="0">
                  <a:pos x="38" y="23"/>
                </a:cxn>
                <a:cxn ang="0">
                  <a:pos x="42" y="23"/>
                </a:cxn>
                <a:cxn ang="0">
                  <a:pos x="93" y="23"/>
                </a:cxn>
                <a:cxn ang="0">
                  <a:pos x="96" y="24"/>
                </a:cxn>
                <a:cxn ang="0">
                  <a:pos x="98" y="26"/>
                </a:cxn>
                <a:cxn ang="0">
                  <a:pos x="99" y="29"/>
                </a:cxn>
                <a:cxn ang="0">
                  <a:pos x="99" y="84"/>
                </a:cxn>
                <a:cxn ang="0">
                  <a:pos x="98" y="87"/>
                </a:cxn>
                <a:cxn ang="0">
                  <a:pos x="97" y="89"/>
                </a:cxn>
                <a:cxn ang="0">
                  <a:pos x="94" y="91"/>
                </a:cxn>
                <a:cxn ang="0">
                  <a:pos x="91" y="91"/>
                </a:cxn>
                <a:cxn ang="0">
                  <a:pos x="40" y="91"/>
                </a:cxn>
                <a:cxn ang="0">
                  <a:pos x="37" y="90"/>
                </a:cxn>
                <a:cxn ang="0">
                  <a:pos x="35" y="88"/>
                </a:cxn>
                <a:cxn ang="0">
                  <a:pos x="34" y="85"/>
                </a:cxn>
                <a:cxn ang="0">
                  <a:pos x="25" y="114"/>
                </a:cxn>
                <a:cxn ang="0">
                  <a:pos x="112" y="114"/>
                </a:cxn>
                <a:cxn ang="0">
                  <a:pos x="121" y="110"/>
                </a:cxn>
                <a:cxn ang="0">
                  <a:pos x="128" y="104"/>
                </a:cxn>
                <a:cxn ang="0">
                  <a:pos x="132" y="96"/>
                </a:cxn>
              </a:cxnLst>
              <a:rect l="0" t="0" r="r" b="b"/>
              <a:pathLst>
                <a:path w="132" h="114">
                  <a:moveTo>
                    <a:pt x="132" y="91"/>
                  </a:moveTo>
                  <a:lnTo>
                    <a:pt x="132" y="23"/>
                  </a:lnTo>
                  <a:lnTo>
                    <a:pt x="132" y="18"/>
                  </a:lnTo>
                  <a:lnTo>
                    <a:pt x="130" y="14"/>
                  </a:lnTo>
                  <a:lnTo>
                    <a:pt x="128" y="10"/>
                  </a:lnTo>
                  <a:lnTo>
                    <a:pt x="125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4" y="104"/>
                  </a:lnTo>
                  <a:lnTo>
                    <a:pt x="7" y="107"/>
                  </a:lnTo>
                  <a:lnTo>
                    <a:pt x="11" y="110"/>
                  </a:lnTo>
                  <a:lnTo>
                    <a:pt x="15" y="112"/>
                  </a:lnTo>
                  <a:lnTo>
                    <a:pt x="20" y="114"/>
                  </a:lnTo>
                  <a:lnTo>
                    <a:pt x="25" y="114"/>
                  </a:lnTo>
                  <a:lnTo>
                    <a:pt x="34" y="8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7"/>
                  </a:lnTo>
                  <a:lnTo>
                    <a:pt x="35" y="26"/>
                  </a:lnTo>
                  <a:lnTo>
                    <a:pt x="36" y="25"/>
                  </a:lnTo>
                  <a:lnTo>
                    <a:pt x="37" y="24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2" y="23"/>
                  </a:lnTo>
                  <a:lnTo>
                    <a:pt x="91" y="23"/>
                  </a:lnTo>
                  <a:lnTo>
                    <a:pt x="93" y="23"/>
                  </a:lnTo>
                  <a:lnTo>
                    <a:pt x="94" y="23"/>
                  </a:lnTo>
                  <a:lnTo>
                    <a:pt x="96" y="24"/>
                  </a:lnTo>
                  <a:lnTo>
                    <a:pt x="97" y="25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9" y="29"/>
                  </a:lnTo>
                  <a:lnTo>
                    <a:pt x="99" y="30"/>
                  </a:lnTo>
                  <a:lnTo>
                    <a:pt x="99" y="84"/>
                  </a:lnTo>
                  <a:lnTo>
                    <a:pt x="99" y="85"/>
                  </a:lnTo>
                  <a:lnTo>
                    <a:pt x="98" y="87"/>
                  </a:lnTo>
                  <a:lnTo>
                    <a:pt x="98" y="88"/>
                  </a:lnTo>
                  <a:lnTo>
                    <a:pt x="97" y="89"/>
                  </a:lnTo>
                  <a:lnTo>
                    <a:pt x="96" y="90"/>
                  </a:lnTo>
                  <a:lnTo>
                    <a:pt x="94" y="91"/>
                  </a:lnTo>
                  <a:lnTo>
                    <a:pt x="93" y="91"/>
                  </a:lnTo>
                  <a:lnTo>
                    <a:pt x="91" y="91"/>
                  </a:lnTo>
                  <a:lnTo>
                    <a:pt x="42" y="91"/>
                  </a:lnTo>
                  <a:lnTo>
                    <a:pt x="40" y="91"/>
                  </a:lnTo>
                  <a:lnTo>
                    <a:pt x="38" y="91"/>
                  </a:lnTo>
                  <a:lnTo>
                    <a:pt x="37" y="90"/>
                  </a:lnTo>
                  <a:lnTo>
                    <a:pt x="36" y="89"/>
                  </a:lnTo>
                  <a:lnTo>
                    <a:pt x="35" y="88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4"/>
                  </a:lnTo>
                  <a:lnTo>
                    <a:pt x="25" y="114"/>
                  </a:lnTo>
                  <a:lnTo>
                    <a:pt x="107" y="114"/>
                  </a:lnTo>
                  <a:lnTo>
                    <a:pt x="112" y="114"/>
                  </a:lnTo>
                  <a:lnTo>
                    <a:pt x="117" y="112"/>
                  </a:lnTo>
                  <a:lnTo>
                    <a:pt x="121" y="110"/>
                  </a:lnTo>
                  <a:lnTo>
                    <a:pt x="125" y="107"/>
                  </a:lnTo>
                  <a:lnTo>
                    <a:pt x="128" y="104"/>
                  </a:lnTo>
                  <a:lnTo>
                    <a:pt x="130" y="100"/>
                  </a:lnTo>
                  <a:lnTo>
                    <a:pt x="132" y="96"/>
                  </a:lnTo>
                  <a:lnTo>
                    <a:pt x="132" y="91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5315" y="912"/>
              <a:ext cx="124" cy="11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1" y="113"/>
                </a:cxn>
                <a:cxn ang="0">
                  <a:pos x="3" y="114"/>
                </a:cxn>
                <a:cxn ang="0">
                  <a:pos x="4" y="114"/>
                </a:cxn>
                <a:cxn ang="0">
                  <a:pos x="28" y="114"/>
                </a:cxn>
                <a:cxn ang="0">
                  <a:pos x="30" y="114"/>
                </a:cxn>
                <a:cxn ang="0">
                  <a:pos x="31" y="113"/>
                </a:cxn>
                <a:cxn ang="0">
                  <a:pos x="32" y="112"/>
                </a:cxn>
                <a:cxn ang="0">
                  <a:pos x="33" y="110"/>
                </a:cxn>
                <a:cxn ang="0">
                  <a:pos x="33" y="72"/>
                </a:cxn>
                <a:cxn ang="0">
                  <a:pos x="33" y="71"/>
                </a:cxn>
                <a:cxn ang="0">
                  <a:pos x="34" y="70"/>
                </a:cxn>
                <a:cxn ang="0">
                  <a:pos x="35" y="69"/>
                </a:cxn>
                <a:cxn ang="0">
                  <a:pos x="37" y="68"/>
                </a:cxn>
                <a:cxn ang="0">
                  <a:pos x="111" y="68"/>
                </a:cxn>
                <a:cxn ang="0">
                  <a:pos x="113" y="68"/>
                </a:cxn>
                <a:cxn ang="0">
                  <a:pos x="114" y="67"/>
                </a:cxn>
                <a:cxn ang="0">
                  <a:pos x="115" y="66"/>
                </a:cxn>
                <a:cxn ang="0">
                  <a:pos x="115" y="65"/>
                </a:cxn>
                <a:cxn ang="0">
                  <a:pos x="115" y="49"/>
                </a:cxn>
                <a:cxn ang="0">
                  <a:pos x="115" y="48"/>
                </a:cxn>
                <a:cxn ang="0">
                  <a:pos x="114" y="47"/>
                </a:cxn>
                <a:cxn ang="0">
                  <a:pos x="113" y="46"/>
                </a:cxn>
                <a:cxn ang="0">
                  <a:pos x="111" y="46"/>
                </a:cxn>
                <a:cxn ang="0">
                  <a:pos x="37" y="46"/>
                </a:cxn>
                <a:cxn ang="0">
                  <a:pos x="35" y="45"/>
                </a:cxn>
                <a:cxn ang="0">
                  <a:pos x="34" y="44"/>
                </a:cxn>
                <a:cxn ang="0">
                  <a:pos x="33" y="43"/>
                </a:cxn>
                <a:cxn ang="0">
                  <a:pos x="33" y="42"/>
                </a:cxn>
                <a:cxn ang="0">
                  <a:pos x="33" y="26"/>
                </a:cxn>
                <a:cxn ang="0">
                  <a:pos x="33" y="25"/>
                </a:cxn>
                <a:cxn ang="0">
                  <a:pos x="34" y="24"/>
                </a:cxn>
                <a:cxn ang="0">
                  <a:pos x="35" y="23"/>
                </a:cxn>
                <a:cxn ang="0">
                  <a:pos x="37" y="23"/>
                </a:cxn>
                <a:cxn ang="0">
                  <a:pos x="120" y="23"/>
                </a:cxn>
                <a:cxn ang="0">
                  <a:pos x="121" y="22"/>
                </a:cxn>
                <a:cxn ang="0">
                  <a:pos x="122" y="22"/>
                </a:cxn>
                <a:cxn ang="0">
                  <a:pos x="123" y="21"/>
                </a:cxn>
                <a:cxn ang="0">
                  <a:pos x="124" y="19"/>
                </a:cxn>
                <a:cxn ang="0">
                  <a:pos x="124" y="4"/>
                </a:cxn>
                <a:cxn ang="0">
                  <a:pos x="123" y="2"/>
                </a:cxn>
                <a:cxn ang="0">
                  <a:pos x="122" y="1"/>
                </a:cxn>
                <a:cxn ang="0">
                  <a:pos x="121" y="0"/>
                </a:cxn>
                <a:cxn ang="0">
                  <a:pos x="120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124" h="114">
                  <a:moveTo>
                    <a:pt x="0" y="4"/>
                  </a:moveTo>
                  <a:lnTo>
                    <a:pt x="0" y="110"/>
                  </a:lnTo>
                  <a:lnTo>
                    <a:pt x="0" y="112"/>
                  </a:lnTo>
                  <a:lnTo>
                    <a:pt x="1" y="113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28" y="114"/>
                  </a:lnTo>
                  <a:lnTo>
                    <a:pt x="30" y="114"/>
                  </a:lnTo>
                  <a:lnTo>
                    <a:pt x="31" y="113"/>
                  </a:lnTo>
                  <a:lnTo>
                    <a:pt x="32" y="112"/>
                  </a:lnTo>
                  <a:lnTo>
                    <a:pt x="33" y="110"/>
                  </a:lnTo>
                  <a:lnTo>
                    <a:pt x="33" y="72"/>
                  </a:lnTo>
                  <a:lnTo>
                    <a:pt x="33" y="71"/>
                  </a:lnTo>
                  <a:lnTo>
                    <a:pt x="34" y="70"/>
                  </a:lnTo>
                  <a:lnTo>
                    <a:pt x="35" y="69"/>
                  </a:lnTo>
                  <a:lnTo>
                    <a:pt x="37" y="68"/>
                  </a:lnTo>
                  <a:lnTo>
                    <a:pt x="111" y="68"/>
                  </a:lnTo>
                  <a:lnTo>
                    <a:pt x="113" y="68"/>
                  </a:lnTo>
                  <a:lnTo>
                    <a:pt x="114" y="67"/>
                  </a:lnTo>
                  <a:lnTo>
                    <a:pt x="115" y="66"/>
                  </a:lnTo>
                  <a:lnTo>
                    <a:pt x="115" y="65"/>
                  </a:lnTo>
                  <a:lnTo>
                    <a:pt x="115" y="49"/>
                  </a:lnTo>
                  <a:lnTo>
                    <a:pt x="115" y="48"/>
                  </a:lnTo>
                  <a:lnTo>
                    <a:pt x="114" y="47"/>
                  </a:lnTo>
                  <a:lnTo>
                    <a:pt x="113" y="46"/>
                  </a:lnTo>
                  <a:lnTo>
                    <a:pt x="111" y="46"/>
                  </a:lnTo>
                  <a:lnTo>
                    <a:pt x="37" y="46"/>
                  </a:lnTo>
                  <a:lnTo>
                    <a:pt x="35" y="45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4" y="24"/>
                  </a:lnTo>
                  <a:lnTo>
                    <a:pt x="35" y="23"/>
                  </a:lnTo>
                  <a:lnTo>
                    <a:pt x="37" y="23"/>
                  </a:lnTo>
                  <a:lnTo>
                    <a:pt x="120" y="23"/>
                  </a:lnTo>
                  <a:lnTo>
                    <a:pt x="121" y="22"/>
                  </a:lnTo>
                  <a:lnTo>
                    <a:pt x="122" y="22"/>
                  </a:lnTo>
                  <a:lnTo>
                    <a:pt x="123" y="21"/>
                  </a:lnTo>
                  <a:lnTo>
                    <a:pt x="124" y="19"/>
                  </a:lnTo>
                  <a:lnTo>
                    <a:pt x="124" y="4"/>
                  </a:lnTo>
                  <a:lnTo>
                    <a:pt x="123" y="2"/>
                  </a:lnTo>
                  <a:lnTo>
                    <a:pt x="122" y="1"/>
                  </a:lnTo>
                  <a:lnTo>
                    <a:pt x="121" y="0"/>
                  </a:lnTo>
                  <a:lnTo>
                    <a:pt x="120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5728" y="912"/>
              <a:ext cx="132" cy="114"/>
            </a:xfrm>
            <a:custGeom>
              <a:avLst/>
              <a:gdLst/>
              <a:ahLst/>
              <a:cxnLst>
                <a:cxn ang="0">
                  <a:pos x="53" y="114"/>
                </a:cxn>
                <a:cxn ang="0">
                  <a:pos x="79" y="114"/>
                </a:cxn>
                <a:cxn ang="0">
                  <a:pos x="80" y="114"/>
                </a:cxn>
                <a:cxn ang="0">
                  <a:pos x="81" y="113"/>
                </a:cxn>
                <a:cxn ang="0">
                  <a:pos x="82" y="112"/>
                </a:cxn>
                <a:cxn ang="0">
                  <a:pos x="83" y="110"/>
                </a:cxn>
                <a:cxn ang="0">
                  <a:pos x="83" y="26"/>
                </a:cxn>
                <a:cxn ang="0">
                  <a:pos x="83" y="25"/>
                </a:cxn>
                <a:cxn ang="0">
                  <a:pos x="84" y="24"/>
                </a:cxn>
                <a:cxn ang="0">
                  <a:pos x="85" y="23"/>
                </a:cxn>
                <a:cxn ang="0">
                  <a:pos x="87" y="23"/>
                </a:cxn>
                <a:cxn ang="0">
                  <a:pos x="128" y="23"/>
                </a:cxn>
                <a:cxn ang="0">
                  <a:pos x="130" y="22"/>
                </a:cxn>
                <a:cxn ang="0">
                  <a:pos x="131" y="22"/>
                </a:cxn>
                <a:cxn ang="0">
                  <a:pos x="132" y="21"/>
                </a:cxn>
                <a:cxn ang="0">
                  <a:pos x="132" y="19"/>
                </a:cxn>
                <a:cxn ang="0">
                  <a:pos x="132" y="4"/>
                </a:cxn>
                <a:cxn ang="0">
                  <a:pos x="132" y="2"/>
                </a:cxn>
                <a:cxn ang="0">
                  <a:pos x="131" y="1"/>
                </a:cxn>
                <a:cxn ang="0">
                  <a:pos x="130" y="0"/>
                </a:cxn>
                <a:cxn ang="0">
                  <a:pos x="128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19"/>
                </a:cxn>
                <a:cxn ang="0">
                  <a:pos x="1" y="21"/>
                </a:cxn>
                <a:cxn ang="0">
                  <a:pos x="1" y="22"/>
                </a:cxn>
                <a:cxn ang="0">
                  <a:pos x="3" y="22"/>
                </a:cxn>
                <a:cxn ang="0">
                  <a:pos x="4" y="23"/>
                </a:cxn>
                <a:cxn ang="0">
                  <a:pos x="45" y="23"/>
                </a:cxn>
                <a:cxn ang="0">
                  <a:pos x="46" y="23"/>
                </a:cxn>
                <a:cxn ang="0">
                  <a:pos x="48" y="24"/>
                </a:cxn>
                <a:cxn ang="0">
                  <a:pos x="49" y="25"/>
                </a:cxn>
                <a:cxn ang="0">
                  <a:pos x="49" y="26"/>
                </a:cxn>
                <a:cxn ang="0">
                  <a:pos x="49" y="110"/>
                </a:cxn>
                <a:cxn ang="0">
                  <a:pos x="49" y="112"/>
                </a:cxn>
                <a:cxn ang="0">
                  <a:pos x="50" y="113"/>
                </a:cxn>
                <a:cxn ang="0">
                  <a:pos x="52" y="114"/>
                </a:cxn>
                <a:cxn ang="0">
                  <a:pos x="53" y="114"/>
                </a:cxn>
              </a:cxnLst>
              <a:rect l="0" t="0" r="r" b="b"/>
              <a:pathLst>
                <a:path w="132" h="114">
                  <a:moveTo>
                    <a:pt x="53" y="114"/>
                  </a:moveTo>
                  <a:lnTo>
                    <a:pt x="79" y="114"/>
                  </a:lnTo>
                  <a:lnTo>
                    <a:pt x="80" y="114"/>
                  </a:lnTo>
                  <a:lnTo>
                    <a:pt x="81" y="113"/>
                  </a:lnTo>
                  <a:lnTo>
                    <a:pt x="82" y="112"/>
                  </a:lnTo>
                  <a:lnTo>
                    <a:pt x="83" y="110"/>
                  </a:lnTo>
                  <a:lnTo>
                    <a:pt x="83" y="26"/>
                  </a:lnTo>
                  <a:lnTo>
                    <a:pt x="83" y="25"/>
                  </a:lnTo>
                  <a:lnTo>
                    <a:pt x="84" y="24"/>
                  </a:lnTo>
                  <a:lnTo>
                    <a:pt x="85" y="23"/>
                  </a:lnTo>
                  <a:lnTo>
                    <a:pt x="87" y="23"/>
                  </a:lnTo>
                  <a:lnTo>
                    <a:pt x="128" y="23"/>
                  </a:lnTo>
                  <a:lnTo>
                    <a:pt x="130" y="22"/>
                  </a:lnTo>
                  <a:lnTo>
                    <a:pt x="131" y="22"/>
                  </a:lnTo>
                  <a:lnTo>
                    <a:pt x="132" y="21"/>
                  </a:lnTo>
                  <a:lnTo>
                    <a:pt x="132" y="19"/>
                  </a:lnTo>
                  <a:lnTo>
                    <a:pt x="132" y="4"/>
                  </a:lnTo>
                  <a:lnTo>
                    <a:pt x="132" y="2"/>
                  </a:lnTo>
                  <a:lnTo>
                    <a:pt x="131" y="1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3"/>
                  </a:lnTo>
                  <a:lnTo>
                    <a:pt x="45" y="23"/>
                  </a:lnTo>
                  <a:lnTo>
                    <a:pt x="46" y="23"/>
                  </a:lnTo>
                  <a:lnTo>
                    <a:pt x="48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110"/>
                  </a:lnTo>
                  <a:lnTo>
                    <a:pt x="49" y="112"/>
                  </a:lnTo>
                  <a:lnTo>
                    <a:pt x="50" y="113"/>
                  </a:lnTo>
                  <a:lnTo>
                    <a:pt x="52" y="114"/>
                  </a:lnTo>
                  <a:lnTo>
                    <a:pt x="53" y="114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5588" y="912"/>
              <a:ext cx="132" cy="114"/>
            </a:xfrm>
            <a:custGeom>
              <a:avLst/>
              <a:gdLst/>
              <a:ahLst/>
              <a:cxnLst>
                <a:cxn ang="0">
                  <a:pos x="128" y="30"/>
                </a:cxn>
                <a:cxn ang="0">
                  <a:pos x="130" y="29"/>
                </a:cxn>
                <a:cxn ang="0">
                  <a:pos x="132" y="27"/>
                </a:cxn>
                <a:cxn ang="0">
                  <a:pos x="131" y="18"/>
                </a:cxn>
                <a:cxn ang="0">
                  <a:pos x="127" y="10"/>
                </a:cxn>
                <a:cxn ang="0">
                  <a:pos x="121" y="4"/>
                </a:cxn>
                <a:cxn ang="0">
                  <a:pos x="112" y="0"/>
                </a:cxn>
                <a:cxn ang="0">
                  <a:pos x="25" y="0"/>
                </a:cxn>
                <a:cxn ang="0">
                  <a:pos x="15" y="2"/>
                </a:cxn>
                <a:cxn ang="0">
                  <a:pos x="7" y="7"/>
                </a:cxn>
                <a:cxn ang="0">
                  <a:pos x="1" y="14"/>
                </a:cxn>
                <a:cxn ang="0">
                  <a:pos x="0" y="23"/>
                </a:cxn>
                <a:cxn ang="0">
                  <a:pos x="0" y="50"/>
                </a:cxn>
                <a:cxn ang="0">
                  <a:pos x="4" y="58"/>
                </a:cxn>
                <a:cxn ang="0">
                  <a:pos x="11" y="64"/>
                </a:cxn>
                <a:cxn ang="0">
                  <a:pos x="20" y="68"/>
                </a:cxn>
                <a:cxn ang="0">
                  <a:pos x="91" y="68"/>
                </a:cxn>
                <a:cxn ang="0">
                  <a:pos x="94" y="69"/>
                </a:cxn>
                <a:cxn ang="0">
                  <a:pos x="96" y="71"/>
                </a:cxn>
                <a:cxn ang="0">
                  <a:pos x="98" y="73"/>
                </a:cxn>
                <a:cxn ang="0">
                  <a:pos x="99" y="76"/>
                </a:cxn>
                <a:cxn ang="0">
                  <a:pos x="99" y="85"/>
                </a:cxn>
                <a:cxn ang="0">
                  <a:pos x="97" y="88"/>
                </a:cxn>
                <a:cxn ang="0">
                  <a:pos x="95" y="90"/>
                </a:cxn>
                <a:cxn ang="0">
                  <a:pos x="92" y="91"/>
                </a:cxn>
                <a:cxn ang="0">
                  <a:pos x="36" y="91"/>
                </a:cxn>
                <a:cxn ang="0">
                  <a:pos x="34" y="90"/>
                </a:cxn>
                <a:cxn ang="0">
                  <a:pos x="32" y="88"/>
                </a:cxn>
                <a:cxn ang="0">
                  <a:pos x="31" y="85"/>
                </a:cxn>
                <a:cxn ang="0">
                  <a:pos x="28" y="84"/>
                </a:cxn>
                <a:cxn ang="0">
                  <a:pos x="2" y="84"/>
                </a:cxn>
                <a:cxn ang="0">
                  <a:pos x="0" y="86"/>
                </a:cxn>
                <a:cxn ang="0">
                  <a:pos x="0" y="91"/>
                </a:cxn>
                <a:cxn ang="0">
                  <a:pos x="1" y="100"/>
                </a:cxn>
                <a:cxn ang="0">
                  <a:pos x="7" y="107"/>
                </a:cxn>
                <a:cxn ang="0">
                  <a:pos x="15" y="112"/>
                </a:cxn>
                <a:cxn ang="0">
                  <a:pos x="25" y="114"/>
                </a:cxn>
                <a:cxn ang="0">
                  <a:pos x="112" y="114"/>
                </a:cxn>
                <a:cxn ang="0">
                  <a:pos x="121" y="110"/>
                </a:cxn>
                <a:cxn ang="0">
                  <a:pos x="127" y="104"/>
                </a:cxn>
                <a:cxn ang="0">
                  <a:pos x="131" y="96"/>
                </a:cxn>
                <a:cxn ang="0">
                  <a:pos x="132" y="69"/>
                </a:cxn>
                <a:cxn ang="0">
                  <a:pos x="130" y="60"/>
                </a:cxn>
                <a:cxn ang="0">
                  <a:pos x="124" y="52"/>
                </a:cxn>
                <a:cxn ang="0">
                  <a:pos x="117" y="47"/>
                </a:cxn>
                <a:cxn ang="0">
                  <a:pos x="107" y="46"/>
                </a:cxn>
                <a:cxn ang="0">
                  <a:pos x="39" y="45"/>
                </a:cxn>
                <a:cxn ang="0">
                  <a:pos x="36" y="44"/>
                </a:cxn>
                <a:cxn ang="0">
                  <a:pos x="34" y="42"/>
                </a:cxn>
                <a:cxn ang="0">
                  <a:pos x="33" y="40"/>
                </a:cxn>
                <a:cxn ang="0">
                  <a:pos x="32" y="30"/>
                </a:cxn>
                <a:cxn ang="0">
                  <a:pos x="33" y="27"/>
                </a:cxn>
                <a:cxn ang="0">
                  <a:pos x="35" y="25"/>
                </a:cxn>
                <a:cxn ang="0">
                  <a:pos x="37" y="23"/>
                </a:cxn>
                <a:cxn ang="0">
                  <a:pos x="41" y="23"/>
                </a:cxn>
                <a:cxn ang="0">
                  <a:pos x="96" y="23"/>
                </a:cxn>
                <a:cxn ang="0">
                  <a:pos x="98" y="25"/>
                </a:cxn>
                <a:cxn ang="0">
                  <a:pos x="99" y="28"/>
                </a:cxn>
                <a:cxn ang="0">
                  <a:pos x="101" y="30"/>
                </a:cxn>
              </a:cxnLst>
              <a:rect l="0" t="0" r="r" b="b"/>
              <a:pathLst>
                <a:path w="132" h="114">
                  <a:moveTo>
                    <a:pt x="103" y="30"/>
                  </a:moveTo>
                  <a:lnTo>
                    <a:pt x="128" y="30"/>
                  </a:lnTo>
                  <a:lnTo>
                    <a:pt x="129" y="30"/>
                  </a:lnTo>
                  <a:lnTo>
                    <a:pt x="130" y="29"/>
                  </a:lnTo>
                  <a:lnTo>
                    <a:pt x="131" y="28"/>
                  </a:lnTo>
                  <a:lnTo>
                    <a:pt x="132" y="27"/>
                  </a:lnTo>
                  <a:lnTo>
                    <a:pt x="132" y="23"/>
                  </a:lnTo>
                  <a:lnTo>
                    <a:pt x="131" y="18"/>
                  </a:lnTo>
                  <a:lnTo>
                    <a:pt x="130" y="14"/>
                  </a:lnTo>
                  <a:lnTo>
                    <a:pt x="127" y="10"/>
                  </a:lnTo>
                  <a:lnTo>
                    <a:pt x="124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1" y="54"/>
                  </a:lnTo>
                  <a:lnTo>
                    <a:pt x="4" y="58"/>
                  </a:lnTo>
                  <a:lnTo>
                    <a:pt x="7" y="62"/>
                  </a:lnTo>
                  <a:lnTo>
                    <a:pt x="11" y="64"/>
                  </a:lnTo>
                  <a:lnTo>
                    <a:pt x="15" y="67"/>
                  </a:lnTo>
                  <a:lnTo>
                    <a:pt x="20" y="68"/>
                  </a:lnTo>
                  <a:lnTo>
                    <a:pt x="25" y="68"/>
                  </a:lnTo>
                  <a:lnTo>
                    <a:pt x="91" y="68"/>
                  </a:lnTo>
                  <a:lnTo>
                    <a:pt x="92" y="69"/>
                  </a:lnTo>
                  <a:lnTo>
                    <a:pt x="94" y="69"/>
                  </a:lnTo>
                  <a:lnTo>
                    <a:pt x="95" y="70"/>
                  </a:lnTo>
                  <a:lnTo>
                    <a:pt x="96" y="71"/>
                  </a:lnTo>
                  <a:lnTo>
                    <a:pt x="97" y="72"/>
                  </a:lnTo>
                  <a:lnTo>
                    <a:pt x="98" y="73"/>
                  </a:lnTo>
                  <a:lnTo>
                    <a:pt x="99" y="74"/>
                  </a:lnTo>
                  <a:lnTo>
                    <a:pt x="99" y="76"/>
                  </a:lnTo>
                  <a:lnTo>
                    <a:pt x="99" y="84"/>
                  </a:lnTo>
                  <a:lnTo>
                    <a:pt x="99" y="85"/>
                  </a:lnTo>
                  <a:lnTo>
                    <a:pt x="98" y="87"/>
                  </a:lnTo>
                  <a:lnTo>
                    <a:pt x="97" y="88"/>
                  </a:lnTo>
                  <a:lnTo>
                    <a:pt x="96" y="89"/>
                  </a:lnTo>
                  <a:lnTo>
                    <a:pt x="95" y="90"/>
                  </a:lnTo>
                  <a:lnTo>
                    <a:pt x="94" y="91"/>
                  </a:lnTo>
                  <a:lnTo>
                    <a:pt x="92" y="91"/>
                  </a:lnTo>
                  <a:lnTo>
                    <a:pt x="91" y="91"/>
                  </a:lnTo>
                  <a:lnTo>
                    <a:pt x="36" y="91"/>
                  </a:lnTo>
                  <a:lnTo>
                    <a:pt x="35" y="91"/>
                  </a:lnTo>
                  <a:lnTo>
                    <a:pt x="34" y="90"/>
                  </a:lnTo>
                  <a:lnTo>
                    <a:pt x="33" y="89"/>
                  </a:lnTo>
                  <a:lnTo>
                    <a:pt x="32" y="88"/>
                  </a:lnTo>
                  <a:lnTo>
                    <a:pt x="32" y="86"/>
                  </a:lnTo>
                  <a:lnTo>
                    <a:pt x="31" y="85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4" y="84"/>
                  </a:lnTo>
                  <a:lnTo>
                    <a:pt x="2" y="84"/>
                  </a:lnTo>
                  <a:lnTo>
                    <a:pt x="1" y="85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1" y="100"/>
                  </a:lnTo>
                  <a:lnTo>
                    <a:pt x="4" y="104"/>
                  </a:lnTo>
                  <a:lnTo>
                    <a:pt x="7" y="107"/>
                  </a:lnTo>
                  <a:lnTo>
                    <a:pt x="11" y="110"/>
                  </a:lnTo>
                  <a:lnTo>
                    <a:pt x="15" y="112"/>
                  </a:lnTo>
                  <a:lnTo>
                    <a:pt x="20" y="114"/>
                  </a:lnTo>
                  <a:lnTo>
                    <a:pt x="25" y="114"/>
                  </a:lnTo>
                  <a:lnTo>
                    <a:pt x="107" y="114"/>
                  </a:lnTo>
                  <a:lnTo>
                    <a:pt x="112" y="114"/>
                  </a:lnTo>
                  <a:lnTo>
                    <a:pt x="117" y="112"/>
                  </a:lnTo>
                  <a:lnTo>
                    <a:pt x="121" y="110"/>
                  </a:lnTo>
                  <a:lnTo>
                    <a:pt x="124" y="107"/>
                  </a:lnTo>
                  <a:lnTo>
                    <a:pt x="127" y="104"/>
                  </a:lnTo>
                  <a:lnTo>
                    <a:pt x="130" y="100"/>
                  </a:lnTo>
                  <a:lnTo>
                    <a:pt x="131" y="96"/>
                  </a:lnTo>
                  <a:lnTo>
                    <a:pt x="132" y="91"/>
                  </a:lnTo>
                  <a:lnTo>
                    <a:pt x="132" y="69"/>
                  </a:lnTo>
                  <a:lnTo>
                    <a:pt x="131" y="64"/>
                  </a:lnTo>
                  <a:lnTo>
                    <a:pt x="130" y="60"/>
                  </a:lnTo>
                  <a:lnTo>
                    <a:pt x="127" y="56"/>
                  </a:lnTo>
                  <a:lnTo>
                    <a:pt x="124" y="52"/>
                  </a:lnTo>
                  <a:lnTo>
                    <a:pt x="121" y="50"/>
                  </a:lnTo>
                  <a:lnTo>
                    <a:pt x="117" y="47"/>
                  </a:lnTo>
                  <a:lnTo>
                    <a:pt x="112" y="46"/>
                  </a:lnTo>
                  <a:lnTo>
                    <a:pt x="107" y="46"/>
                  </a:lnTo>
                  <a:lnTo>
                    <a:pt x="41" y="46"/>
                  </a:lnTo>
                  <a:lnTo>
                    <a:pt x="39" y="45"/>
                  </a:lnTo>
                  <a:lnTo>
                    <a:pt x="37" y="45"/>
                  </a:lnTo>
                  <a:lnTo>
                    <a:pt x="36" y="44"/>
                  </a:lnTo>
                  <a:lnTo>
                    <a:pt x="35" y="44"/>
                  </a:lnTo>
                  <a:lnTo>
                    <a:pt x="34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2" y="38"/>
                  </a:lnTo>
                  <a:lnTo>
                    <a:pt x="32" y="30"/>
                  </a:lnTo>
                  <a:lnTo>
                    <a:pt x="33" y="29"/>
                  </a:lnTo>
                  <a:lnTo>
                    <a:pt x="33" y="27"/>
                  </a:lnTo>
                  <a:lnTo>
                    <a:pt x="34" y="26"/>
                  </a:lnTo>
                  <a:lnTo>
                    <a:pt x="35" y="25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95" y="23"/>
                  </a:lnTo>
                  <a:lnTo>
                    <a:pt x="96" y="23"/>
                  </a:lnTo>
                  <a:lnTo>
                    <a:pt x="98" y="24"/>
                  </a:lnTo>
                  <a:lnTo>
                    <a:pt x="98" y="25"/>
                  </a:lnTo>
                  <a:lnTo>
                    <a:pt x="99" y="27"/>
                  </a:lnTo>
                  <a:lnTo>
                    <a:pt x="99" y="28"/>
                  </a:lnTo>
                  <a:lnTo>
                    <a:pt x="100" y="29"/>
                  </a:lnTo>
                  <a:lnTo>
                    <a:pt x="101" y="30"/>
                  </a:lnTo>
                  <a:lnTo>
                    <a:pt x="103" y="30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5447" y="912"/>
              <a:ext cx="132" cy="114"/>
            </a:xfrm>
            <a:custGeom>
              <a:avLst/>
              <a:gdLst/>
              <a:ahLst/>
              <a:cxnLst>
                <a:cxn ang="0">
                  <a:pos x="128" y="23"/>
                </a:cxn>
                <a:cxn ang="0">
                  <a:pos x="130" y="22"/>
                </a:cxn>
                <a:cxn ang="0">
                  <a:pos x="131" y="22"/>
                </a:cxn>
                <a:cxn ang="0">
                  <a:pos x="132" y="21"/>
                </a:cxn>
                <a:cxn ang="0">
                  <a:pos x="132" y="19"/>
                </a:cxn>
                <a:cxn ang="0">
                  <a:pos x="132" y="4"/>
                </a:cxn>
                <a:cxn ang="0">
                  <a:pos x="132" y="2"/>
                </a:cxn>
                <a:cxn ang="0">
                  <a:pos x="131" y="1"/>
                </a:cxn>
                <a:cxn ang="0">
                  <a:pos x="130" y="0"/>
                </a:cxn>
                <a:cxn ang="0">
                  <a:pos x="128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1" y="113"/>
                </a:cxn>
                <a:cxn ang="0">
                  <a:pos x="2" y="114"/>
                </a:cxn>
                <a:cxn ang="0">
                  <a:pos x="4" y="114"/>
                </a:cxn>
                <a:cxn ang="0">
                  <a:pos x="128" y="114"/>
                </a:cxn>
                <a:cxn ang="0">
                  <a:pos x="130" y="114"/>
                </a:cxn>
                <a:cxn ang="0">
                  <a:pos x="131" y="113"/>
                </a:cxn>
                <a:cxn ang="0">
                  <a:pos x="132" y="112"/>
                </a:cxn>
                <a:cxn ang="0">
                  <a:pos x="132" y="110"/>
                </a:cxn>
                <a:cxn ang="0">
                  <a:pos x="132" y="95"/>
                </a:cxn>
                <a:cxn ang="0">
                  <a:pos x="132" y="94"/>
                </a:cxn>
                <a:cxn ang="0">
                  <a:pos x="131" y="93"/>
                </a:cxn>
                <a:cxn ang="0">
                  <a:pos x="130" y="92"/>
                </a:cxn>
                <a:cxn ang="0">
                  <a:pos x="128" y="91"/>
                </a:cxn>
                <a:cxn ang="0">
                  <a:pos x="37" y="91"/>
                </a:cxn>
                <a:cxn ang="0">
                  <a:pos x="36" y="91"/>
                </a:cxn>
                <a:cxn ang="0">
                  <a:pos x="34" y="90"/>
                </a:cxn>
                <a:cxn ang="0">
                  <a:pos x="33" y="89"/>
                </a:cxn>
                <a:cxn ang="0">
                  <a:pos x="33" y="88"/>
                </a:cxn>
                <a:cxn ang="0">
                  <a:pos x="33" y="72"/>
                </a:cxn>
                <a:cxn ang="0">
                  <a:pos x="33" y="71"/>
                </a:cxn>
                <a:cxn ang="0">
                  <a:pos x="34" y="70"/>
                </a:cxn>
                <a:cxn ang="0">
                  <a:pos x="36" y="69"/>
                </a:cxn>
                <a:cxn ang="0">
                  <a:pos x="37" y="68"/>
                </a:cxn>
                <a:cxn ang="0">
                  <a:pos x="120" y="68"/>
                </a:cxn>
                <a:cxn ang="0">
                  <a:pos x="121" y="68"/>
                </a:cxn>
                <a:cxn ang="0">
                  <a:pos x="123" y="67"/>
                </a:cxn>
                <a:cxn ang="0">
                  <a:pos x="123" y="66"/>
                </a:cxn>
                <a:cxn ang="0">
                  <a:pos x="124" y="65"/>
                </a:cxn>
                <a:cxn ang="0">
                  <a:pos x="124" y="49"/>
                </a:cxn>
                <a:cxn ang="0">
                  <a:pos x="123" y="48"/>
                </a:cxn>
                <a:cxn ang="0">
                  <a:pos x="123" y="47"/>
                </a:cxn>
                <a:cxn ang="0">
                  <a:pos x="121" y="46"/>
                </a:cxn>
                <a:cxn ang="0">
                  <a:pos x="120" y="46"/>
                </a:cxn>
                <a:cxn ang="0">
                  <a:pos x="37" y="46"/>
                </a:cxn>
                <a:cxn ang="0">
                  <a:pos x="36" y="45"/>
                </a:cxn>
                <a:cxn ang="0">
                  <a:pos x="34" y="44"/>
                </a:cxn>
                <a:cxn ang="0">
                  <a:pos x="33" y="43"/>
                </a:cxn>
                <a:cxn ang="0">
                  <a:pos x="33" y="42"/>
                </a:cxn>
                <a:cxn ang="0">
                  <a:pos x="33" y="26"/>
                </a:cxn>
                <a:cxn ang="0">
                  <a:pos x="33" y="25"/>
                </a:cxn>
                <a:cxn ang="0">
                  <a:pos x="34" y="24"/>
                </a:cxn>
                <a:cxn ang="0">
                  <a:pos x="36" y="23"/>
                </a:cxn>
                <a:cxn ang="0">
                  <a:pos x="37" y="23"/>
                </a:cxn>
                <a:cxn ang="0">
                  <a:pos x="128" y="23"/>
                </a:cxn>
              </a:cxnLst>
              <a:rect l="0" t="0" r="r" b="b"/>
              <a:pathLst>
                <a:path w="132" h="114">
                  <a:moveTo>
                    <a:pt x="128" y="23"/>
                  </a:moveTo>
                  <a:lnTo>
                    <a:pt x="130" y="22"/>
                  </a:lnTo>
                  <a:lnTo>
                    <a:pt x="131" y="22"/>
                  </a:lnTo>
                  <a:lnTo>
                    <a:pt x="132" y="21"/>
                  </a:lnTo>
                  <a:lnTo>
                    <a:pt x="132" y="19"/>
                  </a:lnTo>
                  <a:lnTo>
                    <a:pt x="132" y="4"/>
                  </a:lnTo>
                  <a:lnTo>
                    <a:pt x="132" y="2"/>
                  </a:lnTo>
                  <a:lnTo>
                    <a:pt x="131" y="1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4" y="114"/>
                  </a:lnTo>
                  <a:lnTo>
                    <a:pt x="128" y="114"/>
                  </a:lnTo>
                  <a:lnTo>
                    <a:pt x="130" y="114"/>
                  </a:lnTo>
                  <a:lnTo>
                    <a:pt x="131" y="113"/>
                  </a:lnTo>
                  <a:lnTo>
                    <a:pt x="132" y="112"/>
                  </a:lnTo>
                  <a:lnTo>
                    <a:pt x="132" y="110"/>
                  </a:lnTo>
                  <a:lnTo>
                    <a:pt x="132" y="95"/>
                  </a:lnTo>
                  <a:lnTo>
                    <a:pt x="132" y="94"/>
                  </a:lnTo>
                  <a:lnTo>
                    <a:pt x="131" y="93"/>
                  </a:lnTo>
                  <a:lnTo>
                    <a:pt x="130" y="92"/>
                  </a:lnTo>
                  <a:lnTo>
                    <a:pt x="128" y="91"/>
                  </a:lnTo>
                  <a:lnTo>
                    <a:pt x="37" y="91"/>
                  </a:lnTo>
                  <a:lnTo>
                    <a:pt x="36" y="91"/>
                  </a:lnTo>
                  <a:lnTo>
                    <a:pt x="34" y="90"/>
                  </a:lnTo>
                  <a:lnTo>
                    <a:pt x="33" y="89"/>
                  </a:lnTo>
                  <a:lnTo>
                    <a:pt x="33" y="88"/>
                  </a:lnTo>
                  <a:lnTo>
                    <a:pt x="33" y="72"/>
                  </a:lnTo>
                  <a:lnTo>
                    <a:pt x="33" y="71"/>
                  </a:lnTo>
                  <a:lnTo>
                    <a:pt x="34" y="70"/>
                  </a:lnTo>
                  <a:lnTo>
                    <a:pt x="36" y="69"/>
                  </a:lnTo>
                  <a:lnTo>
                    <a:pt x="37" y="68"/>
                  </a:lnTo>
                  <a:lnTo>
                    <a:pt x="120" y="68"/>
                  </a:lnTo>
                  <a:lnTo>
                    <a:pt x="121" y="68"/>
                  </a:lnTo>
                  <a:lnTo>
                    <a:pt x="123" y="67"/>
                  </a:lnTo>
                  <a:lnTo>
                    <a:pt x="123" y="66"/>
                  </a:lnTo>
                  <a:lnTo>
                    <a:pt x="124" y="65"/>
                  </a:lnTo>
                  <a:lnTo>
                    <a:pt x="124" y="49"/>
                  </a:lnTo>
                  <a:lnTo>
                    <a:pt x="123" y="48"/>
                  </a:lnTo>
                  <a:lnTo>
                    <a:pt x="123" y="47"/>
                  </a:lnTo>
                  <a:lnTo>
                    <a:pt x="121" y="46"/>
                  </a:lnTo>
                  <a:lnTo>
                    <a:pt x="120" y="46"/>
                  </a:lnTo>
                  <a:lnTo>
                    <a:pt x="37" y="46"/>
                  </a:lnTo>
                  <a:lnTo>
                    <a:pt x="36" y="45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4" y="24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128" y="23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2" name="Rectangle 25"/>
          <p:cNvSpPr>
            <a:spLocks noChangeAspect="1" noChangeArrowheads="1"/>
          </p:cNvSpPr>
          <p:nvPr userDrawn="1"/>
        </p:nvSpPr>
        <p:spPr bwMode="auto">
          <a:xfrm>
            <a:off x="152400" y="6705600"/>
            <a:ext cx="825500" cy="128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36000" rIns="0" bIns="0">
            <a:spAutoFit/>
          </a:bodyPr>
          <a:lstStyle/>
          <a:p>
            <a:pPr algn="l" eaLnBrk="0" hangingPunct="0">
              <a:defRPr/>
            </a:pPr>
            <a:r>
              <a:rPr lang="de-DE" sz="500">
                <a:solidFill>
                  <a:srgbClr val="000000"/>
                </a:solidFill>
              </a:rPr>
              <a:t>DE-PM/Eckhard von Terzi</a:t>
            </a:r>
            <a:r>
              <a:rPr lang="de-DE" sz="600">
                <a:solidFill>
                  <a:srgbClr val="000000"/>
                </a:solidFill>
              </a:rPr>
              <a:t>       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676400"/>
            <a:ext cx="8686800" cy="609600"/>
          </a:xfrm>
          <a:noFill/>
          <a:effectLst/>
        </p:spPr>
        <p:txBody>
          <a:bodyPr/>
          <a:lstStyle>
            <a:lvl1pPr>
              <a:defRPr/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743200"/>
            <a:ext cx="8686800" cy="1752600"/>
          </a:xfrm>
          <a:noFill/>
          <a:ln/>
          <a:effectLst/>
        </p:spPr>
        <p:txBody>
          <a:bodyPr/>
          <a:lstStyle>
            <a:lvl1pPr>
              <a:defRPr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393950" y="2108200"/>
            <a:ext cx="665163" cy="1752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2108200"/>
            <a:ext cx="1846262" cy="17526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2108200"/>
            <a:ext cx="2641600" cy="889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288" y="3141663"/>
            <a:ext cx="1255712" cy="719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Medienplatzhalter 3"/>
          <p:cNvSpPr>
            <a:spLocks noGrp="1"/>
          </p:cNvSpPr>
          <p:nvPr>
            <p:ph type="media" sz="half" idx="2"/>
          </p:nvPr>
        </p:nvSpPr>
        <p:spPr>
          <a:xfrm>
            <a:off x="1803400" y="3141663"/>
            <a:ext cx="1255713" cy="719137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3141663"/>
            <a:ext cx="1255712" cy="719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803400" y="3141663"/>
            <a:ext cx="1255713" cy="719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Rectangle 37"/>
          <p:cNvSpPr>
            <a:spLocks noChangeArrowheads="1"/>
          </p:cNvSpPr>
          <p:nvPr userDrawn="1"/>
        </p:nvSpPr>
        <p:spPr bwMode="auto">
          <a:xfrm>
            <a:off x="250825" y="1685925"/>
            <a:ext cx="2520950" cy="4867275"/>
          </a:xfrm>
          <a:prstGeom prst="rect">
            <a:avLst/>
          </a:prstGeom>
          <a:gradFill rotWithShape="1">
            <a:gsLst>
              <a:gs pos="0">
                <a:srgbClr val="CCCCCC"/>
              </a:gs>
              <a:gs pos="50000">
                <a:schemeClr val="bg1"/>
              </a:gs>
              <a:gs pos="100000">
                <a:srgbClr val="CC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581900" y="6650038"/>
            <a:ext cx="265113" cy="173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36000" rIns="0" bIns="44450">
            <a:spAutoFit/>
          </a:bodyPr>
          <a:lstStyle/>
          <a:p>
            <a:pPr algn="r" eaLnBrk="0" hangingPunct="0">
              <a:defRPr/>
            </a:pPr>
            <a:r>
              <a:rPr lang="de-DE" sz="600">
                <a:solidFill>
                  <a:srgbClr val="000000"/>
                </a:solidFill>
              </a:rPr>
              <a:t>          </a:t>
            </a:r>
          </a:p>
        </p:txBody>
      </p:sp>
      <p:sp>
        <p:nvSpPr>
          <p:cNvPr id="1032" name="Rectangle 8"/>
          <p:cNvSpPr>
            <a:spLocks noChangeAspect="1" noChangeArrowheads="1"/>
          </p:cNvSpPr>
          <p:nvPr/>
        </p:nvSpPr>
        <p:spPr bwMode="auto">
          <a:xfrm>
            <a:off x="152400" y="6705600"/>
            <a:ext cx="825500" cy="128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36000" rIns="0" bIns="0">
            <a:spAutoFit/>
          </a:bodyPr>
          <a:lstStyle/>
          <a:p>
            <a:pPr algn="l" eaLnBrk="0" hangingPunct="0">
              <a:defRPr/>
            </a:pPr>
            <a:r>
              <a:rPr lang="de-DE" sz="500">
                <a:solidFill>
                  <a:srgbClr val="000000"/>
                </a:solidFill>
              </a:rPr>
              <a:t>DE-SC/ Solution center</a:t>
            </a:r>
            <a:r>
              <a:rPr lang="de-DE" sz="600">
                <a:solidFill>
                  <a:srgbClr val="000000"/>
                </a:solidFill>
              </a:rPr>
              <a:t>       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391400" y="6705600"/>
            <a:ext cx="911225" cy="112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36000" rIns="0" bIns="0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fld id="{12371E46-3D1A-4A4C-B896-425321A9D0A5}" type="datetime1">
              <a:rPr lang="de-DE" sz="500"/>
              <a:pPr algn="l" eaLnBrk="0" hangingPunct="0">
                <a:spcBef>
                  <a:spcPct val="50000"/>
                </a:spcBef>
                <a:defRPr/>
              </a:pPr>
              <a:t>20.08.2009</a:t>
            </a:fld>
            <a:endParaRPr lang="de-DE" sz="500"/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8601075" y="6705600"/>
            <a:ext cx="390525" cy="112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36000" rIns="0" bIns="0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fld id="{0D21D128-E77E-48A0-B7C5-F44031A77D6B}" type="slidenum">
              <a:rPr lang="de-DE" sz="500"/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de-DE" sz="500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108200"/>
            <a:ext cx="2641600" cy="88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grpSp>
        <p:nvGrpSpPr>
          <p:cNvPr id="2056" name="Group 20"/>
          <p:cNvGrpSpPr>
            <a:grpSpLocks/>
          </p:cNvGrpSpPr>
          <p:nvPr/>
        </p:nvGrpSpPr>
        <p:grpSpPr bwMode="auto">
          <a:xfrm>
            <a:off x="152400" y="6581775"/>
            <a:ext cx="8839200" cy="123825"/>
            <a:chOff x="96" y="4128"/>
            <a:chExt cx="5568" cy="96"/>
          </a:xfrm>
        </p:grpSpPr>
        <p:sp>
          <p:nvSpPr>
            <p:cNvPr id="1045" name="Line 21"/>
            <p:cNvSpPr>
              <a:spLocks noChangeShapeType="1"/>
            </p:cNvSpPr>
            <p:nvPr userDrawn="1"/>
          </p:nvSpPr>
          <p:spPr bwMode="auto">
            <a:xfrm>
              <a:off x="96" y="4129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6" name="Line 22"/>
            <p:cNvSpPr>
              <a:spLocks noChangeShapeType="1"/>
            </p:cNvSpPr>
            <p:nvPr userDrawn="1"/>
          </p:nvSpPr>
          <p:spPr bwMode="auto">
            <a:xfrm>
              <a:off x="5664" y="4128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2057" name="Group 23"/>
          <p:cNvGrpSpPr>
            <a:grpSpLocks/>
          </p:cNvGrpSpPr>
          <p:nvPr/>
        </p:nvGrpSpPr>
        <p:grpSpPr bwMode="auto">
          <a:xfrm>
            <a:off x="150813" y="1524000"/>
            <a:ext cx="8840787" cy="150813"/>
            <a:chOff x="95" y="865"/>
            <a:chExt cx="5569" cy="95"/>
          </a:xfrm>
        </p:grpSpPr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>
              <a:off x="95" y="865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>
              <a:off x="5664" y="865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>
              <a:off x="96" y="865"/>
              <a:ext cx="556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051" name="Line 27"/>
          <p:cNvSpPr>
            <a:spLocks noChangeShapeType="1"/>
          </p:cNvSpPr>
          <p:nvPr/>
        </p:nvSpPr>
        <p:spPr bwMode="auto">
          <a:xfrm>
            <a:off x="152400" y="6704013"/>
            <a:ext cx="8839200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tIns="36000" rIns="0"/>
          <a:lstStyle/>
          <a:p>
            <a:pPr>
              <a:defRPr/>
            </a:pPr>
            <a:endParaRPr lang="en-GB"/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1143000" y="4837113"/>
            <a:ext cx="2743200" cy="4270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endParaRPr lang="en-GB" sz="2200"/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>
            <a:off x="838200" y="4648200"/>
            <a:ext cx="3048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GB" sz="2200"/>
          </a:p>
        </p:txBody>
      </p:sp>
      <p:grpSp>
        <p:nvGrpSpPr>
          <p:cNvPr id="2061" name="Group 31"/>
          <p:cNvGrpSpPr>
            <a:grpSpLocks/>
          </p:cNvGrpSpPr>
          <p:nvPr/>
        </p:nvGrpSpPr>
        <p:grpSpPr bwMode="auto">
          <a:xfrm>
            <a:off x="7916863" y="1147763"/>
            <a:ext cx="1087437" cy="180975"/>
            <a:chOff x="5315" y="912"/>
            <a:chExt cx="685" cy="114"/>
          </a:xfrm>
        </p:grpSpPr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5868" y="912"/>
              <a:ext cx="132" cy="114"/>
            </a:xfrm>
            <a:custGeom>
              <a:avLst/>
              <a:gdLst/>
              <a:ahLst/>
              <a:cxnLst>
                <a:cxn ang="0">
                  <a:pos x="132" y="23"/>
                </a:cxn>
                <a:cxn ang="0">
                  <a:pos x="130" y="14"/>
                </a:cxn>
                <a:cxn ang="0">
                  <a:pos x="125" y="7"/>
                </a:cxn>
                <a:cxn ang="0">
                  <a:pos x="117" y="2"/>
                </a:cxn>
                <a:cxn ang="0">
                  <a:pos x="107" y="0"/>
                </a:cxn>
                <a:cxn ang="0">
                  <a:pos x="20" y="0"/>
                </a:cxn>
                <a:cxn ang="0">
                  <a:pos x="11" y="4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91"/>
                </a:cxn>
                <a:cxn ang="0">
                  <a:pos x="2" y="100"/>
                </a:cxn>
                <a:cxn ang="0">
                  <a:pos x="7" y="107"/>
                </a:cxn>
                <a:cxn ang="0">
                  <a:pos x="15" y="112"/>
                </a:cxn>
                <a:cxn ang="0">
                  <a:pos x="25" y="114"/>
                </a:cxn>
                <a:cxn ang="0">
                  <a:pos x="34" y="30"/>
                </a:cxn>
                <a:cxn ang="0">
                  <a:pos x="34" y="27"/>
                </a:cxn>
                <a:cxn ang="0">
                  <a:pos x="36" y="25"/>
                </a:cxn>
                <a:cxn ang="0">
                  <a:pos x="38" y="23"/>
                </a:cxn>
                <a:cxn ang="0">
                  <a:pos x="42" y="23"/>
                </a:cxn>
                <a:cxn ang="0">
                  <a:pos x="93" y="23"/>
                </a:cxn>
                <a:cxn ang="0">
                  <a:pos x="96" y="24"/>
                </a:cxn>
                <a:cxn ang="0">
                  <a:pos x="98" y="26"/>
                </a:cxn>
                <a:cxn ang="0">
                  <a:pos x="99" y="29"/>
                </a:cxn>
                <a:cxn ang="0">
                  <a:pos x="99" y="84"/>
                </a:cxn>
                <a:cxn ang="0">
                  <a:pos x="98" y="87"/>
                </a:cxn>
                <a:cxn ang="0">
                  <a:pos x="97" y="89"/>
                </a:cxn>
                <a:cxn ang="0">
                  <a:pos x="94" y="91"/>
                </a:cxn>
                <a:cxn ang="0">
                  <a:pos x="91" y="91"/>
                </a:cxn>
                <a:cxn ang="0">
                  <a:pos x="40" y="91"/>
                </a:cxn>
                <a:cxn ang="0">
                  <a:pos x="37" y="90"/>
                </a:cxn>
                <a:cxn ang="0">
                  <a:pos x="35" y="88"/>
                </a:cxn>
                <a:cxn ang="0">
                  <a:pos x="34" y="85"/>
                </a:cxn>
                <a:cxn ang="0">
                  <a:pos x="25" y="114"/>
                </a:cxn>
                <a:cxn ang="0">
                  <a:pos x="112" y="114"/>
                </a:cxn>
                <a:cxn ang="0">
                  <a:pos x="121" y="110"/>
                </a:cxn>
                <a:cxn ang="0">
                  <a:pos x="128" y="104"/>
                </a:cxn>
                <a:cxn ang="0">
                  <a:pos x="132" y="96"/>
                </a:cxn>
              </a:cxnLst>
              <a:rect l="0" t="0" r="r" b="b"/>
              <a:pathLst>
                <a:path w="132" h="114">
                  <a:moveTo>
                    <a:pt x="132" y="91"/>
                  </a:moveTo>
                  <a:lnTo>
                    <a:pt x="132" y="23"/>
                  </a:lnTo>
                  <a:lnTo>
                    <a:pt x="132" y="18"/>
                  </a:lnTo>
                  <a:lnTo>
                    <a:pt x="130" y="14"/>
                  </a:lnTo>
                  <a:lnTo>
                    <a:pt x="128" y="10"/>
                  </a:lnTo>
                  <a:lnTo>
                    <a:pt x="125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4" y="104"/>
                  </a:lnTo>
                  <a:lnTo>
                    <a:pt x="7" y="107"/>
                  </a:lnTo>
                  <a:lnTo>
                    <a:pt x="11" y="110"/>
                  </a:lnTo>
                  <a:lnTo>
                    <a:pt x="15" y="112"/>
                  </a:lnTo>
                  <a:lnTo>
                    <a:pt x="20" y="114"/>
                  </a:lnTo>
                  <a:lnTo>
                    <a:pt x="25" y="114"/>
                  </a:lnTo>
                  <a:lnTo>
                    <a:pt x="34" y="8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7"/>
                  </a:lnTo>
                  <a:lnTo>
                    <a:pt x="35" y="26"/>
                  </a:lnTo>
                  <a:lnTo>
                    <a:pt x="36" y="25"/>
                  </a:lnTo>
                  <a:lnTo>
                    <a:pt x="37" y="24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2" y="23"/>
                  </a:lnTo>
                  <a:lnTo>
                    <a:pt x="91" y="23"/>
                  </a:lnTo>
                  <a:lnTo>
                    <a:pt x="93" y="23"/>
                  </a:lnTo>
                  <a:lnTo>
                    <a:pt x="94" y="23"/>
                  </a:lnTo>
                  <a:lnTo>
                    <a:pt x="96" y="24"/>
                  </a:lnTo>
                  <a:lnTo>
                    <a:pt x="97" y="25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9" y="29"/>
                  </a:lnTo>
                  <a:lnTo>
                    <a:pt x="99" y="30"/>
                  </a:lnTo>
                  <a:lnTo>
                    <a:pt x="99" y="84"/>
                  </a:lnTo>
                  <a:lnTo>
                    <a:pt x="99" y="85"/>
                  </a:lnTo>
                  <a:lnTo>
                    <a:pt x="98" y="87"/>
                  </a:lnTo>
                  <a:lnTo>
                    <a:pt x="98" y="88"/>
                  </a:lnTo>
                  <a:lnTo>
                    <a:pt x="97" y="89"/>
                  </a:lnTo>
                  <a:lnTo>
                    <a:pt x="96" y="90"/>
                  </a:lnTo>
                  <a:lnTo>
                    <a:pt x="94" y="91"/>
                  </a:lnTo>
                  <a:lnTo>
                    <a:pt x="93" y="91"/>
                  </a:lnTo>
                  <a:lnTo>
                    <a:pt x="91" y="91"/>
                  </a:lnTo>
                  <a:lnTo>
                    <a:pt x="42" y="91"/>
                  </a:lnTo>
                  <a:lnTo>
                    <a:pt x="40" y="91"/>
                  </a:lnTo>
                  <a:lnTo>
                    <a:pt x="38" y="91"/>
                  </a:lnTo>
                  <a:lnTo>
                    <a:pt x="37" y="90"/>
                  </a:lnTo>
                  <a:lnTo>
                    <a:pt x="36" y="89"/>
                  </a:lnTo>
                  <a:lnTo>
                    <a:pt x="35" y="88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4"/>
                  </a:lnTo>
                  <a:lnTo>
                    <a:pt x="25" y="114"/>
                  </a:lnTo>
                  <a:lnTo>
                    <a:pt x="107" y="114"/>
                  </a:lnTo>
                  <a:lnTo>
                    <a:pt x="112" y="114"/>
                  </a:lnTo>
                  <a:lnTo>
                    <a:pt x="117" y="112"/>
                  </a:lnTo>
                  <a:lnTo>
                    <a:pt x="121" y="110"/>
                  </a:lnTo>
                  <a:lnTo>
                    <a:pt x="125" y="107"/>
                  </a:lnTo>
                  <a:lnTo>
                    <a:pt x="128" y="104"/>
                  </a:lnTo>
                  <a:lnTo>
                    <a:pt x="130" y="100"/>
                  </a:lnTo>
                  <a:lnTo>
                    <a:pt x="132" y="96"/>
                  </a:lnTo>
                  <a:lnTo>
                    <a:pt x="132" y="91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15" y="912"/>
              <a:ext cx="124" cy="11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1" y="113"/>
                </a:cxn>
                <a:cxn ang="0">
                  <a:pos x="3" y="114"/>
                </a:cxn>
                <a:cxn ang="0">
                  <a:pos x="4" y="114"/>
                </a:cxn>
                <a:cxn ang="0">
                  <a:pos x="28" y="114"/>
                </a:cxn>
                <a:cxn ang="0">
                  <a:pos x="30" y="114"/>
                </a:cxn>
                <a:cxn ang="0">
                  <a:pos x="31" y="113"/>
                </a:cxn>
                <a:cxn ang="0">
                  <a:pos x="32" y="112"/>
                </a:cxn>
                <a:cxn ang="0">
                  <a:pos x="33" y="110"/>
                </a:cxn>
                <a:cxn ang="0">
                  <a:pos x="33" y="72"/>
                </a:cxn>
                <a:cxn ang="0">
                  <a:pos x="33" y="71"/>
                </a:cxn>
                <a:cxn ang="0">
                  <a:pos x="34" y="70"/>
                </a:cxn>
                <a:cxn ang="0">
                  <a:pos x="35" y="69"/>
                </a:cxn>
                <a:cxn ang="0">
                  <a:pos x="37" y="68"/>
                </a:cxn>
                <a:cxn ang="0">
                  <a:pos x="111" y="68"/>
                </a:cxn>
                <a:cxn ang="0">
                  <a:pos x="113" y="68"/>
                </a:cxn>
                <a:cxn ang="0">
                  <a:pos x="114" y="67"/>
                </a:cxn>
                <a:cxn ang="0">
                  <a:pos x="115" y="66"/>
                </a:cxn>
                <a:cxn ang="0">
                  <a:pos x="115" y="65"/>
                </a:cxn>
                <a:cxn ang="0">
                  <a:pos x="115" y="49"/>
                </a:cxn>
                <a:cxn ang="0">
                  <a:pos x="115" y="48"/>
                </a:cxn>
                <a:cxn ang="0">
                  <a:pos x="114" y="47"/>
                </a:cxn>
                <a:cxn ang="0">
                  <a:pos x="113" y="46"/>
                </a:cxn>
                <a:cxn ang="0">
                  <a:pos x="111" y="46"/>
                </a:cxn>
                <a:cxn ang="0">
                  <a:pos x="37" y="46"/>
                </a:cxn>
                <a:cxn ang="0">
                  <a:pos x="35" y="45"/>
                </a:cxn>
                <a:cxn ang="0">
                  <a:pos x="34" y="44"/>
                </a:cxn>
                <a:cxn ang="0">
                  <a:pos x="33" y="43"/>
                </a:cxn>
                <a:cxn ang="0">
                  <a:pos x="33" y="42"/>
                </a:cxn>
                <a:cxn ang="0">
                  <a:pos x="33" y="26"/>
                </a:cxn>
                <a:cxn ang="0">
                  <a:pos x="33" y="25"/>
                </a:cxn>
                <a:cxn ang="0">
                  <a:pos x="34" y="24"/>
                </a:cxn>
                <a:cxn ang="0">
                  <a:pos x="35" y="23"/>
                </a:cxn>
                <a:cxn ang="0">
                  <a:pos x="37" y="23"/>
                </a:cxn>
                <a:cxn ang="0">
                  <a:pos x="120" y="23"/>
                </a:cxn>
                <a:cxn ang="0">
                  <a:pos x="121" y="22"/>
                </a:cxn>
                <a:cxn ang="0">
                  <a:pos x="122" y="22"/>
                </a:cxn>
                <a:cxn ang="0">
                  <a:pos x="123" y="21"/>
                </a:cxn>
                <a:cxn ang="0">
                  <a:pos x="124" y="19"/>
                </a:cxn>
                <a:cxn ang="0">
                  <a:pos x="124" y="4"/>
                </a:cxn>
                <a:cxn ang="0">
                  <a:pos x="123" y="2"/>
                </a:cxn>
                <a:cxn ang="0">
                  <a:pos x="122" y="1"/>
                </a:cxn>
                <a:cxn ang="0">
                  <a:pos x="121" y="0"/>
                </a:cxn>
                <a:cxn ang="0">
                  <a:pos x="120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124" h="114">
                  <a:moveTo>
                    <a:pt x="0" y="4"/>
                  </a:moveTo>
                  <a:lnTo>
                    <a:pt x="0" y="110"/>
                  </a:lnTo>
                  <a:lnTo>
                    <a:pt x="0" y="112"/>
                  </a:lnTo>
                  <a:lnTo>
                    <a:pt x="1" y="113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28" y="114"/>
                  </a:lnTo>
                  <a:lnTo>
                    <a:pt x="30" y="114"/>
                  </a:lnTo>
                  <a:lnTo>
                    <a:pt x="31" y="113"/>
                  </a:lnTo>
                  <a:lnTo>
                    <a:pt x="32" y="112"/>
                  </a:lnTo>
                  <a:lnTo>
                    <a:pt x="33" y="110"/>
                  </a:lnTo>
                  <a:lnTo>
                    <a:pt x="33" y="72"/>
                  </a:lnTo>
                  <a:lnTo>
                    <a:pt x="33" y="71"/>
                  </a:lnTo>
                  <a:lnTo>
                    <a:pt x="34" y="70"/>
                  </a:lnTo>
                  <a:lnTo>
                    <a:pt x="35" y="69"/>
                  </a:lnTo>
                  <a:lnTo>
                    <a:pt x="37" y="68"/>
                  </a:lnTo>
                  <a:lnTo>
                    <a:pt x="111" y="68"/>
                  </a:lnTo>
                  <a:lnTo>
                    <a:pt x="113" y="68"/>
                  </a:lnTo>
                  <a:lnTo>
                    <a:pt x="114" y="67"/>
                  </a:lnTo>
                  <a:lnTo>
                    <a:pt x="115" y="66"/>
                  </a:lnTo>
                  <a:lnTo>
                    <a:pt x="115" y="65"/>
                  </a:lnTo>
                  <a:lnTo>
                    <a:pt x="115" y="49"/>
                  </a:lnTo>
                  <a:lnTo>
                    <a:pt x="115" y="48"/>
                  </a:lnTo>
                  <a:lnTo>
                    <a:pt x="114" y="47"/>
                  </a:lnTo>
                  <a:lnTo>
                    <a:pt x="113" y="46"/>
                  </a:lnTo>
                  <a:lnTo>
                    <a:pt x="111" y="46"/>
                  </a:lnTo>
                  <a:lnTo>
                    <a:pt x="37" y="46"/>
                  </a:lnTo>
                  <a:lnTo>
                    <a:pt x="35" y="45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4" y="24"/>
                  </a:lnTo>
                  <a:lnTo>
                    <a:pt x="35" y="23"/>
                  </a:lnTo>
                  <a:lnTo>
                    <a:pt x="37" y="23"/>
                  </a:lnTo>
                  <a:lnTo>
                    <a:pt x="120" y="23"/>
                  </a:lnTo>
                  <a:lnTo>
                    <a:pt x="121" y="22"/>
                  </a:lnTo>
                  <a:lnTo>
                    <a:pt x="122" y="22"/>
                  </a:lnTo>
                  <a:lnTo>
                    <a:pt x="123" y="21"/>
                  </a:lnTo>
                  <a:lnTo>
                    <a:pt x="124" y="19"/>
                  </a:lnTo>
                  <a:lnTo>
                    <a:pt x="124" y="4"/>
                  </a:lnTo>
                  <a:lnTo>
                    <a:pt x="123" y="2"/>
                  </a:lnTo>
                  <a:lnTo>
                    <a:pt x="122" y="1"/>
                  </a:lnTo>
                  <a:lnTo>
                    <a:pt x="121" y="0"/>
                  </a:lnTo>
                  <a:lnTo>
                    <a:pt x="120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5728" y="912"/>
              <a:ext cx="132" cy="114"/>
            </a:xfrm>
            <a:custGeom>
              <a:avLst/>
              <a:gdLst/>
              <a:ahLst/>
              <a:cxnLst>
                <a:cxn ang="0">
                  <a:pos x="53" y="114"/>
                </a:cxn>
                <a:cxn ang="0">
                  <a:pos x="79" y="114"/>
                </a:cxn>
                <a:cxn ang="0">
                  <a:pos x="80" y="114"/>
                </a:cxn>
                <a:cxn ang="0">
                  <a:pos x="81" y="113"/>
                </a:cxn>
                <a:cxn ang="0">
                  <a:pos x="82" y="112"/>
                </a:cxn>
                <a:cxn ang="0">
                  <a:pos x="83" y="110"/>
                </a:cxn>
                <a:cxn ang="0">
                  <a:pos x="83" y="26"/>
                </a:cxn>
                <a:cxn ang="0">
                  <a:pos x="83" y="25"/>
                </a:cxn>
                <a:cxn ang="0">
                  <a:pos x="84" y="24"/>
                </a:cxn>
                <a:cxn ang="0">
                  <a:pos x="85" y="23"/>
                </a:cxn>
                <a:cxn ang="0">
                  <a:pos x="87" y="23"/>
                </a:cxn>
                <a:cxn ang="0">
                  <a:pos x="128" y="23"/>
                </a:cxn>
                <a:cxn ang="0">
                  <a:pos x="130" y="22"/>
                </a:cxn>
                <a:cxn ang="0">
                  <a:pos x="131" y="22"/>
                </a:cxn>
                <a:cxn ang="0">
                  <a:pos x="132" y="21"/>
                </a:cxn>
                <a:cxn ang="0">
                  <a:pos x="132" y="19"/>
                </a:cxn>
                <a:cxn ang="0">
                  <a:pos x="132" y="4"/>
                </a:cxn>
                <a:cxn ang="0">
                  <a:pos x="132" y="2"/>
                </a:cxn>
                <a:cxn ang="0">
                  <a:pos x="131" y="1"/>
                </a:cxn>
                <a:cxn ang="0">
                  <a:pos x="130" y="0"/>
                </a:cxn>
                <a:cxn ang="0">
                  <a:pos x="128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19"/>
                </a:cxn>
                <a:cxn ang="0">
                  <a:pos x="1" y="21"/>
                </a:cxn>
                <a:cxn ang="0">
                  <a:pos x="1" y="22"/>
                </a:cxn>
                <a:cxn ang="0">
                  <a:pos x="3" y="22"/>
                </a:cxn>
                <a:cxn ang="0">
                  <a:pos x="4" y="23"/>
                </a:cxn>
                <a:cxn ang="0">
                  <a:pos x="45" y="23"/>
                </a:cxn>
                <a:cxn ang="0">
                  <a:pos x="46" y="23"/>
                </a:cxn>
                <a:cxn ang="0">
                  <a:pos x="48" y="24"/>
                </a:cxn>
                <a:cxn ang="0">
                  <a:pos x="49" y="25"/>
                </a:cxn>
                <a:cxn ang="0">
                  <a:pos x="49" y="26"/>
                </a:cxn>
                <a:cxn ang="0">
                  <a:pos x="49" y="110"/>
                </a:cxn>
                <a:cxn ang="0">
                  <a:pos x="49" y="112"/>
                </a:cxn>
                <a:cxn ang="0">
                  <a:pos x="50" y="113"/>
                </a:cxn>
                <a:cxn ang="0">
                  <a:pos x="52" y="114"/>
                </a:cxn>
                <a:cxn ang="0">
                  <a:pos x="53" y="114"/>
                </a:cxn>
              </a:cxnLst>
              <a:rect l="0" t="0" r="r" b="b"/>
              <a:pathLst>
                <a:path w="132" h="114">
                  <a:moveTo>
                    <a:pt x="53" y="114"/>
                  </a:moveTo>
                  <a:lnTo>
                    <a:pt x="79" y="114"/>
                  </a:lnTo>
                  <a:lnTo>
                    <a:pt x="80" y="114"/>
                  </a:lnTo>
                  <a:lnTo>
                    <a:pt x="81" y="113"/>
                  </a:lnTo>
                  <a:lnTo>
                    <a:pt x="82" y="112"/>
                  </a:lnTo>
                  <a:lnTo>
                    <a:pt x="83" y="110"/>
                  </a:lnTo>
                  <a:lnTo>
                    <a:pt x="83" y="26"/>
                  </a:lnTo>
                  <a:lnTo>
                    <a:pt x="83" y="25"/>
                  </a:lnTo>
                  <a:lnTo>
                    <a:pt x="84" y="24"/>
                  </a:lnTo>
                  <a:lnTo>
                    <a:pt x="85" y="23"/>
                  </a:lnTo>
                  <a:lnTo>
                    <a:pt x="87" y="23"/>
                  </a:lnTo>
                  <a:lnTo>
                    <a:pt x="128" y="23"/>
                  </a:lnTo>
                  <a:lnTo>
                    <a:pt x="130" y="22"/>
                  </a:lnTo>
                  <a:lnTo>
                    <a:pt x="131" y="22"/>
                  </a:lnTo>
                  <a:lnTo>
                    <a:pt x="132" y="21"/>
                  </a:lnTo>
                  <a:lnTo>
                    <a:pt x="132" y="19"/>
                  </a:lnTo>
                  <a:lnTo>
                    <a:pt x="132" y="4"/>
                  </a:lnTo>
                  <a:lnTo>
                    <a:pt x="132" y="2"/>
                  </a:lnTo>
                  <a:lnTo>
                    <a:pt x="131" y="1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3"/>
                  </a:lnTo>
                  <a:lnTo>
                    <a:pt x="45" y="23"/>
                  </a:lnTo>
                  <a:lnTo>
                    <a:pt x="46" y="23"/>
                  </a:lnTo>
                  <a:lnTo>
                    <a:pt x="48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110"/>
                  </a:lnTo>
                  <a:lnTo>
                    <a:pt x="49" y="112"/>
                  </a:lnTo>
                  <a:lnTo>
                    <a:pt x="50" y="113"/>
                  </a:lnTo>
                  <a:lnTo>
                    <a:pt x="52" y="114"/>
                  </a:lnTo>
                  <a:lnTo>
                    <a:pt x="53" y="114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5588" y="912"/>
              <a:ext cx="132" cy="114"/>
            </a:xfrm>
            <a:custGeom>
              <a:avLst/>
              <a:gdLst/>
              <a:ahLst/>
              <a:cxnLst>
                <a:cxn ang="0">
                  <a:pos x="128" y="30"/>
                </a:cxn>
                <a:cxn ang="0">
                  <a:pos x="130" y="29"/>
                </a:cxn>
                <a:cxn ang="0">
                  <a:pos x="132" y="27"/>
                </a:cxn>
                <a:cxn ang="0">
                  <a:pos x="131" y="18"/>
                </a:cxn>
                <a:cxn ang="0">
                  <a:pos x="127" y="10"/>
                </a:cxn>
                <a:cxn ang="0">
                  <a:pos x="121" y="4"/>
                </a:cxn>
                <a:cxn ang="0">
                  <a:pos x="112" y="0"/>
                </a:cxn>
                <a:cxn ang="0">
                  <a:pos x="25" y="0"/>
                </a:cxn>
                <a:cxn ang="0">
                  <a:pos x="15" y="2"/>
                </a:cxn>
                <a:cxn ang="0">
                  <a:pos x="7" y="7"/>
                </a:cxn>
                <a:cxn ang="0">
                  <a:pos x="1" y="14"/>
                </a:cxn>
                <a:cxn ang="0">
                  <a:pos x="0" y="23"/>
                </a:cxn>
                <a:cxn ang="0">
                  <a:pos x="0" y="50"/>
                </a:cxn>
                <a:cxn ang="0">
                  <a:pos x="4" y="58"/>
                </a:cxn>
                <a:cxn ang="0">
                  <a:pos x="11" y="64"/>
                </a:cxn>
                <a:cxn ang="0">
                  <a:pos x="20" y="68"/>
                </a:cxn>
                <a:cxn ang="0">
                  <a:pos x="91" y="68"/>
                </a:cxn>
                <a:cxn ang="0">
                  <a:pos x="94" y="69"/>
                </a:cxn>
                <a:cxn ang="0">
                  <a:pos x="96" y="71"/>
                </a:cxn>
                <a:cxn ang="0">
                  <a:pos x="98" y="73"/>
                </a:cxn>
                <a:cxn ang="0">
                  <a:pos x="99" y="76"/>
                </a:cxn>
                <a:cxn ang="0">
                  <a:pos x="99" y="85"/>
                </a:cxn>
                <a:cxn ang="0">
                  <a:pos x="97" y="88"/>
                </a:cxn>
                <a:cxn ang="0">
                  <a:pos x="95" y="90"/>
                </a:cxn>
                <a:cxn ang="0">
                  <a:pos x="92" y="91"/>
                </a:cxn>
                <a:cxn ang="0">
                  <a:pos x="36" y="91"/>
                </a:cxn>
                <a:cxn ang="0">
                  <a:pos x="34" y="90"/>
                </a:cxn>
                <a:cxn ang="0">
                  <a:pos x="32" y="88"/>
                </a:cxn>
                <a:cxn ang="0">
                  <a:pos x="31" y="85"/>
                </a:cxn>
                <a:cxn ang="0">
                  <a:pos x="28" y="84"/>
                </a:cxn>
                <a:cxn ang="0">
                  <a:pos x="2" y="84"/>
                </a:cxn>
                <a:cxn ang="0">
                  <a:pos x="0" y="86"/>
                </a:cxn>
                <a:cxn ang="0">
                  <a:pos x="0" y="91"/>
                </a:cxn>
                <a:cxn ang="0">
                  <a:pos x="1" y="100"/>
                </a:cxn>
                <a:cxn ang="0">
                  <a:pos x="7" y="107"/>
                </a:cxn>
                <a:cxn ang="0">
                  <a:pos x="15" y="112"/>
                </a:cxn>
                <a:cxn ang="0">
                  <a:pos x="25" y="114"/>
                </a:cxn>
                <a:cxn ang="0">
                  <a:pos x="112" y="114"/>
                </a:cxn>
                <a:cxn ang="0">
                  <a:pos x="121" y="110"/>
                </a:cxn>
                <a:cxn ang="0">
                  <a:pos x="127" y="104"/>
                </a:cxn>
                <a:cxn ang="0">
                  <a:pos x="131" y="96"/>
                </a:cxn>
                <a:cxn ang="0">
                  <a:pos x="132" y="69"/>
                </a:cxn>
                <a:cxn ang="0">
                  <a:pos x="130" y="60"/>
                </a:cxn>
                <a:cxn ang="0">
                  <a:pos x="124" y="52"/>
                </a:cxn>
                <a:cxn ang="0">
                  <a:pos x="117" y="47"/>
                </a:cxn>
                <a:cxn ang="0">
                  <a:pos x="107" y="46"/>
                </a:cxn>
                <a:cxn ang="0">
                  <a:pos x="39" y="45"/>
                </a:cxn>
                <a:cxn ang="0">
                  <a:pos x="36" y="44"/>
                </a:cxn>
                <a:cxn ang="0">
                  <a:pos x="34" y="42"/>
                </a:cxn>
                <a:cxn ang="0">
                  <a:pos x="33" y="40"/>
                </a:cxn>
                <a:cxn ang="0">
                  <a:pos x="32" y="30"/>
                </a:cxn>
                <a:cxn ang="0">
                  <a:pos x="33" y="27"/>
                </a:cxn>
                <a:cxn ang="0">
                  <a:pos x="35" y="25"/>
                </a:cxn>
                <a:cxn ang="0">
                  <a:pos x="37" y="23"/>
                </a:cxn>
                <a:cxn ang="0">
                  <a:pos x="41" y="23"/>
                </a:cxn>
                <a:cxn ang="0">
                  <a:pos x="96" y="23"/>
                </a:cxn>
                <a:cxn ang="0">
                  <a:pos x="98" y="25"/>
                </a:cxn>
                <a:cxn ang="0">
                  <a:pos x="99" y="28"/>
                </a:cxn>
                <a:cxn ang="0">
                  <a:pos x="101" y="30"/>
                </a:cxn>
              </a:cxnLst>
              <a:rect l="0" t="0" r="r" b="b"/>
              <a:pathLst>
                <a:path w="132" h="114">
                  <a:moveTo>
                    <a:pt x="103" y="30"/>
                  </a:moveTo>
                  <a:lnTo>
                    <a:pt x="128" y="30"/>
                  </a:lnTo>
                  <a:lnTo>
                    <a:pt x="129" y="30"/>
                  </a:lnTo>
                  <a:lnTo>
                    <a:pt x="130" y="29"/>
                  </a:lnTo>
                  <a:lnTo>
                    <a:pt x="131" y="28"/>
                  </a:lnTo>
                  <a:lnTo>
                    <a:pt x="132" y="27"/>
                  </a:lnTo>
                  <a:lnTo>
                    <a:pt x="132" y="23"/>
                  </a:lnTo>
                  <a:lnTo>
                    <a:pt x="131" y="18"/>
                  </a:lnTo>
                  <a:lnTo>
                    <a:pt x="130" y="14"/>
                  </a:lnTo>
                  <a:lnTo>
                    <a:pt x="127" y="10"/>
                  </a:lnTo>
                  <a:lnTo>
                    <a:pt x="124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1" y="54"/>
                  </a:lnTo>
                  <a:lnTo>
                    <a:pt x="4" y="58"/>
                  </a:lnTo>
                  <a:lnTo>
                    <a:pt x="7" y="62"/>
                  </a:lnTo>
                  <a:lnTo>
                    <a:pt x="11" y="64"/>
                  </a:lnTo>
                  <a:lnTo>
                    <a:pt x="15" y="67"/>
                  </a:lnTo>
                  <a:lnTo>
                    <a:pt x="20" y="68"/>
                  </a:lnTo>
                  <a:lnTo>
                    <a:pt x="25" y="68"/>
                  </a:lnTo>
                  <a:lnTo>
                    <a:pt x="91" y="68"/>
                  </a:lnTo>
                  <a:lnTo>
                    <a:pt x="92" y="69"/>
                  </a:lnTo>
                  <a:lnTo>
                    <a:pt x="94" y="69"/>
                  </a:lnTo>
                  <a:lnTo>
                    <a:pt x="95" y="70"/>
                  </a:lnTo>
                  <a:lnTo>
                    <a:pt x="96" y="71"/>
                  </a:lnTo>
                  <a:lnTo>
                    <a:pt x="97" y="72"/>
                  </a:lnTo>
                  <a:lnTo>
                    <a:pt x="98" y="73"/>
                  </a:lnTo>
                  <a:lnTo>
                    <a:pt x="99" y="74"/>
                  </a:lnTo>
                  <a:lnTo>
                    <a:pt x="99" y="76"/>
                  </a:lnTo>
                  <a:lnTo>
                    <a:pt x="99" y="84"/>
                  </a:lnTo>
                  <a:lnTo>
                    <a:pt x="99" y="85"/>
                  </a:lnTo>
                  <a:lnTo>
                    <a:pt x="98" y="87"/>
                  </a:lnTo>
                  <a:lnTo>
                    <a:pt x="97" y="88"/>
                  </a:lnTo>
                  <a:lnTo>
                    <a:pt x="96" y="89"/>
                  </a:lnTo>
                  <a:lnTo>
                    <a:pt x="95" y="90"/>
                  </a:lnTo>
                  <a:lnTo>
                    <a:pt x="94" y="91"/>
                  </a:lnTo>
                  <a:lnTo>
                    <a:pt x="92" y="91"/>
                  </a:lnTo>
                  <a:lnTo>
                    <a:pt x="91" y="91"/>
                  </a:lnTo>
                  <a:lnTo>
                    <a:pt x="36" y="91"/>
                  </a:lnTo>
                  <a:lnTo>
                    <a:pt x="35" y="91"/>
                  </a:lnTo>
                  <a:lnTo>
                    <a:pt x="34" y="90"/>
                  </a:lnTo>
                  <a:lnTo>
                    <a:pt x="33" y="89"/>
                  </a:lnTo>
                  <a:lnTo>
                    <a:pt x="32" y="88"/>
                  </a:lnTo>
                  <a:lnTo>
                    <a:pt x="32" y="86"/>
                  </a:lnTo>
                  <a:lnTo>
                    <a:pt x="31" y="85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4" y="84"/>
                  </a:lnTo>
                  <a:lnTo>
                    <a:pt x="2" y="84"/>
                  </a:lnTo>
                  <a:lnTo>
                    <a:pt x="1" y="85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1" y="100"/>
                  </a:lnTo>
                  <a:lnTo>
                    <a:pt x="4" y="104"/>
                  </a:lnTo>
                  <a:lnTo>
                    <a:pt x="7" y="107"/>
                  </a:lnTo>
                  <a:lnTo>
                    <a:pt x="11" y="110"/>
                  </a:lnTo>
                  <a:lnTo>
                    <a:pt x="15" y="112"/>
                  </a:lnTo>
                  <a:lnTo>
                    <a:pt x="20" y="114"/>
                  </a:lnTo>
                  <a:lnTo>
                    <a:pt x="25" y="114"/>
                  </a:lnTo>
                  <a:lnTo>
                    <a:pt x="107" y="114"/>
                  </a:lnTo>
                  <a:lnTo>
                    <a:pt x="112" y="114"/>
                  </a:lnTo>
                  <a:lnTo>
                    <a:pt x="117" y="112"/>
                  </a:lnTo>
                  <a:lnTo>
                    <a:pt x="121" y="110"/>
                  </a:lnTo>
                  <a:lnTo>
                    <a:pt x="124" y="107"/>
                  </a:lnTo>
                  <a:lnTo>
                    <a:pt x="127" y="104"/>
                  </a:lnTo>
                  <a:lnTo>
                    <a:pt x="130" y="100"/>
                  </a:lnTo>
                  <a:lnTo>
                    <a:pt x="131" y="96"/>
                  </a:lnTo>
                  <a:lnTo>
                    <a:pt x="132" y="91"/>
                  </a:lnTo>
                  <a:lnTo>
                    <a:pt x="132" y="69"/>
                  </a:lnTo>
                  <a:lnTo>
                    <a:pt x="131" y="64"/>
                  </a:lnTo>
                  <a:lnTo>
                    <a:pt x="130" y="60"/>
                  </a:lnTo>
                  <a:lnTo>
                    <a:pt x="127" y="56"/>
                  </a:lnTo>
                  <a:lnTo>
                    <a:pt x="124" y="52"/>
                  </a:lnTo>
                  <a:lnTo>
                    <a:pt x="121" y="50"/>
                  </a:lnTo>
                  <a:lnTo>
                    <a:pt x="117" y="47"/>
                  </a:lnTo>
                  <a:lnTo>
                    <a:pt x="112" y="46"/>
                  </a:lnTo>
                  <a:lnTo>
                    <a:pt x="107" y="46"/>
                  </a:lnTo>
                  <a:lnTo>
                    <a:pt x="41" y="46"/>
                  </a:lnTo>
                  <a:lnTo>
                    <a:pt x="39" y="45"/>
                  </a:lnTo>
                  <a:lnTo>
                    <a:pt x="37" y="45"/>
                  </a:lnTo>
                  <a:lnTo>
                    <a:pt x="36" y="44"/>
                  </a:lnTo>
                  <a:lnTo>
                    <a:pt x="35" y="44"/>
                  </a:lnTo>
                  <a:lnTo>
                    <a:pt x="34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2" y="38"/>
                  </a:lnTo>
                  <a:lnTo>
                    <a:pt x="32" y="30"/>
                  </a:lnTo>
                  <a:lnTo>
                    <a:pt x="33" y="29"/>
                  </a:lnTo>
                  <a:lnTo>
                    <a:pt x="33" y="27"/>
                  </a:lnTo>
                  <a:lnTo>
                    <a:pt x="34" y="26"/>
                  </a:lnTo>
                  <a:lnTo>
                    <a:pt x="35" y="25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95" y="23"/>
                  </a:lnTo>
                  <a:lnTo>
                    <a:pt x="96" y="23"/>
                  </a:lnTo>
                  <a:lnTo>
                    <a:pt x="98" y="24"/>
                  </a:lnTo>
                  <a:lnTo>
                    <a:pt x="98" y="25"/>
                  </a:lnTo>
                  <a:lnTo>
                    <a:pt x="99" y="27"/>
                  </a:lnTo>
                  <a:lnTo>
                    <a:pt x="99" y="28"/>
                  </a:lnTo>
                  <a:lnTo>
                    <a:pt x="100" y="29"/>
                  </a:lnTo>
                  <a:lnTo>
                    <a:pt x="101" y="30"/>
                  </a:lnTo>
                  <a:lnTo>
                    <a:pt x="103" y="30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5447" y="912"/>
              <a:ext cx="132" cy="114"/>
            </a:xfrm>
            <a:custGeom>
              <a:avLst/>
              <a:gdLst/>
              <a:ahLst/>
              <a:cxnLst>
                <a:cxn ang="0">
                  <a:pos x="128" y="23"/>
                </a:cxn>
                <a:cxn ang="0">
                  <a:pos x="130" y="22"/>
                </a:cxn>
                <a:cxn ang="0">
                  <a:pos x="131" y="22"/>
                </a:cxn>
                <a:cxn ang="0">
                  <a:pos x="132" y="21"/>
                </a:cxn>
                <a:cxn ang="0">
                  <a:pos x="132" y="19"/>
                </a:cxn>
                <a:cxn ang="0">
                  <a:pos x="132" y="4"/>
                </a:cxn>
                <a:cxn ang="0">
                  <a:pos x="132" y="2"/>
                </a:cxn>
                <a:cxn ang="0">
                  <a:pos x="131" y="1"/>
                </a:cxn>
                <a:cxn ang="0">
                  <a:pos x="130" y="0"/>
                </a:cxn>
                <a:cxn ang="0">
                  <a:pos x="128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1" y="113"/>
                </a:cxn>
                <a:cxn ang="0">
                  <a:pos x="2" y="114"/>
                </a:cxn>
                <a:cxn ang="0">
                  <a:pos x="4" y="114"/>
                </a:cxn>
                <a:cxn ang="0">
                  <a:pos x="128" y="114"/>
                </a:cxn>
                <a:cxn ang="0">
                  <a:pos x="130" y="114"/>
                </a:cxn>
                <a:cxn ang="0">
                  <a:pos x="131" y="113"/>
                </a:cxn>
                <a:cxn ang="0">
                  <a:pos x="132" y="112"/>
                </a:cxn>
                <a:cxn ang="0">
                  <a:pos x="132" y="110"/>
                </a:cxn>
                <a:cxn ang="0">
                  <a:pos x="132" y="95"/>
                </a:cxn>
                <a:cxn ang="0">
                  <a:pos x="132" y="94"/>
                </a:cxn>
                <a:cxn ang="0">
                  <a:pos x="131" y="93"/>
                </a:cxn>
                <a:cxn ang="0">
                  <a:pos x="130" y="92"/>
                </a:cxn>
                <a:cxn ang="0">
                  <a:pos x="128" y="91"/>
                </a:cxn>
                <a:cxn ang="0">
                  <a:pos x="37" y="91"/>
                </a:cxn>
                <a:cxn ang="0">
                  <a:pos x="36" y="91"/>
                </a:cxn>
                <a:cxn ang="0">
                  <a:pos x="34" y="90"/>
                </a:cxn>
                <a:cxn ang="0">
                  <a:pos x="33" y="89"/>
                </a:cxn>
                <a:cxn ang="0">
                  <a:pos x="33" y="88"/>
                </a:cxn>
                <a:cxn ang="0">
                  <a:pos x="33" y="72"/>
                </a:cxn>
                <a:cxn ang="0">
                  <a:pos x="33" y="71"/>
                </a:cxn>
                <a:cxn ang="0">
                  <a:pos x="34" y="70"/>
                </a:cxn>
                <a:cxn ang="0">
                  <a:pos x="36" y="69"/>
                </a:cxn>
                <a:cxn ang="0">
                  <a:pos x="37" y="68"/>
                </a:cxn>
                <a:cxn ang="0">
                  <a:pos x="120" y="68"/>
                </a:cxn>
                <a:cxn ang="0">
                  <a:pos x="121" y="68"/>
                </a:cxn>
                <a:cxn ang="0">
                  <a:pos x="123" y="67"/>
                </a:cxn>
                <a:cxn ang="0">
                  <a:pos x="123" y="66"/>
                </a:cxn>
                <a:cxn ang="0">
                  <a:pos x="124" y="65"/>
                </a:cxn>
                <a:cxn ang="0">
                  <a:pos x="124" y="49"/>
                </a:cxn>
                <a:cxn ang="0">
                  <a:pos x="123" y="48"/>
                </a:cxn>
                <a:cxn ang="0">
                  <a:pos x="123" y="47"/>
                </a:cxn>
                <a:cxn ang="0">
                  <a:pos x="121" y="46"/>
                </a:cxn>
                <a:cxn ang="0">
                  <a:pos x="120" y="46"/>
                </a:cxn>
                <a:cxn ang="0">
                  <a:pos x="37" y="46"/>
                </a:cxn>
                <a:cxn ang="0">
                  <a:pos x="36" y="45"/>
                </a:cxn>
                <a:cxn ang="0">
                  <a:pos x="34" y="44"/>
                </a:cxn>
                <a:cxn ang="0">
                  <a:pos x="33" y="43"/>
                </a:cxn>
                <a:cxn ang="0">
                  <a:pos x="33" y="42"/>
                </a:cxn>
                <a:cxn ang="0">
                  <a:pos x="33" y="26"/>
                </a:cxn>
                <a:cxn ang="0">
                  <a:pos x="33" y="25"/>
                </a:cxn>
                <a:cxn ang="0">
                  <a:pos x="34" y="24"/>
                </a:cxn>
                <a:cxn ang="0">
                  <a:pos x="36" y="23"/>
                </a:cxn>
                <a:cxn ang="0">
                  <a:pos x="37" y="23"/>
                </a:cxn>
                <a:cxn ang="0">
                  <a:pos x="128" y="23"/>
                </a:cxn>
              </a:cxnLst>
              <a:rect l="0" t="0" r="r" b="b"/>
              <a:pathLst>
                <a:path w="132" h="114">
                  <a:moveTo>
                    <a:pt x="128" y="23"/>
                  </a:moveTo>
                  <a:lnTo>
                    <a:pt x="130" y="22"/>
                  </a:lnTo>
                  <a:lnTo>
                    <a:pt x="131" y="22"/>
                  </a:lnTo>
                  <a:lnTo>
                    <a:pt x="132" y="21"/>
                  </a:lnTo>
                  <a:lnTo>
                    <a:pt x="132" y="19"/>
                  </a:lnTo>
                  <a:lnTo>
                    <a:pt x="132" y="4"/>
                  </a:lnTo>
                  <a:lnTo>
                    <a:pt x="132" y="2"/>
                  </a:lnTo>
                  <a:lnTo>
                    <a:pt x="131" y="1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4" y="114"/>
                  </a:lnTo>
                  <a:lnTo>
                    <a:pt x="128" y="114"/>
                  </a:lnTo>
                  <a:lnTo>
                    <a:pt x="130" y="114"/>
                  </a:lnTo>
                  <a:lnTo>
                    <a:pt x="131" y="113"/>
                  </a:lnTo>
                  <a:lnTo>
                    <a:pt x="132" y="112"/>
                  </a:lnTo>
                  <a:lnTo>
                    <a:pt x="132" y="110"/>
                  </a:lnTo>
                  <a:lnTo>
                    <a:pt x="132" y="95"/>
                  </a:lnTo>
                  <a:lnTo>
                    <a:pt x="132" y="94"/>
                  </a:lnTo>
                  <a:lnTo>
                    <a:pt x="131" y="93"/>
                  </a:lnTo>
                  <a:lnTo>
                    <a:pt x="130" y="92"/>
                  </a:lnTo>
                  <a:lnTo>
                    <a:pt x="128" y="91"/>
                  </a:lnTo>
                  <a:lnTo>
                    <a:pt x="37" y="91"/>
                  </a:lnTo>
                  <a:lnTo>
                    <a:pt x="36" y="91"/>
                  </a:lnTo>
                  <a:lnTo>
                    <a:pt x="34" y="90"/>
                  </a:lnTo>
                  <a:lnTo>
                    <a:pt x="33" y="89"/>
                  </a:lnTo>
                  <a:lnTo>
                    <a:pt x="33" y="88"/>
                  </a:lnTo>
                  <a:lnTo>
                    <a:pt x="33" y="72"/>
                  </a:lnTo>
                  <a:lnTo>
                    <a:pt x="33" y="71"/>
                  </a:lnTo>
                  <a:lnTo>
                    <a:pt x="34" y="70"/>
                  </a:lnTo>
                  <a:lnTo>
                    <a:pt x="36" y="69"/>
                  </a:lnTo>
                  <a:lnTo>
                    <a:pt x="37" y="68"/>
                  </a:lnTo>
                  <a:lnTo>
                    <a:pt x="120" y="68"/>
                  </a:lnTo>
                  <a:lnTo>
                    <a:pt x="121" y="68"/>
                  </a:lnTo>
                  <a:lnTo>
                    <a:pt x="123" y="67"/>
                  </a:lnTo>
                  <a:lnTo>
                    <a:pt x="123" y="66"/>
                  </a:lnTo>
                  <a:lnTo>
                    <a:pt x="124" y="65"/>
                  </a:lnTo>
                  <a:lnTo>
                    <a:pt x="124" y="49"/>
                  </a:lnTo>
                  <a:lnTo>
                    <a:pt x="123" y="48"/>
                  </a:lnTo>
                  <a:lnTo>
                    <a:pt x="123" y="47"/>
                  </a:lnTo>
                  <a:lnTo>
                    <a:pt x="121" y="46"/>
                  </a:lnTo>
                  <a:lnTo>
                    <a:pt x="120" y="46"/>
                  </a:lnTo>
                  <a:lnTo>
                    <a:pt x="37" y="46"/>
                  </a:lnTo>
                  <a:lnTo>
                    <a:pt x="36" y="45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4" y="24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128" y="23"/>
                  </a:lnTo>
                  <a:close/>
                </a:path>
              </a:pathLst>
            </a:custGeom>
            <a:solidFill>
              <a:srgbClr val="00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062" name="Text Box 38"/>
          <p:cNvSpPr txBox="1">
            <a:spLocks noChangeArrowheads="1"/>
          </p:cNvSpPr>
          <p:nvPr userDrawn="1"/>
        </p:nvSpPr>
        <p:spPr bwMode="auto">
          <a:xfrm>
            <a:off x="250825" y="1700213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sz="2000">
                <a:solidFill>
                  <a:srgbClr val="666666"/>
                </a:solidFill>
              </a:rPr>
              <a:t>Solution Center News</a:t>
            </a:r>
          </a:p>
        </p:txBody>
      </p:sp>
      <p:sp>
        <p:nvSpPr>
          <p:cNvPr id="1064" name="Rectangle 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3141663"/>
            <a:ext cx="2663825" cy="7191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MPS PA, MPS PA, MPS PA, MPS PA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6666"/>
          </a:solidFill>
          <a:latin typeface="MetaPlusLF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6666"/>
          </a:solidFill>
          <a:latin typeface="MetaPlusLF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6666"/>
          </a:solidFill>
          <a:latin typeface="MetaPlusLF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6666"/>
          </a:solidFill>
          <a:latin typeface="MetaPlusLF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666666"/>
          </a:solidFill>
          <a:latin typeface="MetaPlusLF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666666"/>
          </a:solidFill>
          <a:latin typeface="MetaPlusLF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666666"/>
          </a:solidFill>
          <a:latin typeface="MetaPlusLF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666666"/>
          </a:solidFill>
          <a:latin typeface="MetaPlusLF" pitchFamily="2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4572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9144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1371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18288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esto.net\DFS04\DE\Data\Rechbergstrasse\GRP-0200\DC-C%20Sales\4_Image_Videos_SC\ProLog_factory.wmv" TargetMode="Externa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err="1" smtClean="0"/>
              <a:t>Logistic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platform</a:t>
            </a:r>
            <a:endParaRPr lang="de-DE" sz="1600" b="1" dirty="0" smtClean="0"/>
          </a:p>
          <a:p>
            <a:pPr algn="l"/>
            <a:r>
              <a:rPr lang="en-GB" sz="1600" dirty="0" smtClean="0"/>
              <a:t>KANBAN, Just in Sequence, Order scheduling ...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</a:t>
            </a:r>
            <a:r>
              <a:rPr lang="de-DE" sz="1600" dirty="0" err="1" smtClean="0"/>
              <a:t>offers</a:t>
            </a:r>
            <a:r>
              <a:rPr lang="de-DE" sz="1600" dirty="0" smtClean="0"/>
              <a:t> an </a:t>
            </a:r>
            <a:r>
              <a:rPr lang="de-DE" sz="1600" dirty="0" err="1" smtClean="0"/>
              <a:t>enthusiastic</a:t>
            </a:r>
            <a:r>
              <a:rPr lang="de-DE" sz="1600" dirty="0" smtClean="0"/>
              <a:t> </a:t>
            </a:r>
            <a:r>
              <a:rPr lang="de-DE" sz="1600" dirty="0" err="1" smtClean="0"/>
              <a:t>training</a:t>
            </a:r>
            <a:r>
              <a:rPr lang="de-DE" sz="1600" dirty="0" smtClean="0"/>
              <a:t> </a:t>
            </a:r>
            <a:r>
              <a:rPr lang="de-DE" sz="1600" dirty="0" err="1" smtClean="0"/>
              <a:t>platform</a:t>
            </a:r>
            <a:r>
              <a:rPr lang="de-DE" sz="1600" dirty="0" smtClean="0"/>
              <a:t> – not </a:t>
            </a:r>
            <a:r>
              <a:rPr lang="de-DE" sz="1600" dirty="0" err="1" smtClean="0"/>
              <a:t>only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logistics</a:t>
            </a:r>
            <a:r>
              <a:rPr lang="de-DE" sz="1600" dirty="0" smtClean="0"/>
              <a:t>!</a:t>
            </a:r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8" name="Grafik 7" descr="ProLog_Gesamt_0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43372" y="1694818"/>
            <a:ext cx="4370044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ProLog_Robotino_0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57554" y="3980834"/>
            <a:ext cx="4430225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 bwMode="auto">
          <a:xfrm>
            <a:off x="3143240" y="2285992"/>
            <a:ext cx="5572164" cy="4286280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Distribution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station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with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3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independent</a:t>
            </a: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stack</a:t>
            </a: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magazines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The MPS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cover: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PLC </a:t>
            </a:r>
            <a:r>
              <a:rPr lang="de-DE" sz="1600" dirty="0" err="1" smtClean="0"/>
              <a:t>training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A </a:t>
            </a:r>
            <a:r>
              <a:rPr lang="de-DE" sz="1600" dirty="0" err="1" smtClean="0"/>
              <a:t>wide</a:t>
            </a:r>
            <a:r>
              <a:rPr lang="de-DE" sz="1600" dirty="0" smtClean="0"/>
              <a:t>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handling</a:t>
            </a:r>
            <a:r>
              <a:rPr lang="de-DE" sz="1600" dirty="0" smtClean="0"/>
              <a:t> </a:t>
            </a:r>
            <a:r>
              <a:rPr lang="de-DE" sz="1600" dirty="0" err="1" smtClean="0"/>
              <a:t>components</a:t>
            </a:r>
            <a:r>
              <a:rPr lang="de-DE" sz="1600" dirty="0" smtClean="0"/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technolgy</a:t>
            </a:r>
            <a:r>
              <a:rPr lang="de-DE" sz="1600" dirty="0" smtClean="0"/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Sensorics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Drive </a:t>
            </a:r>
            <a:r>
              <a:rPr lang="de-DE" sz="1600" dirty="0" err="1" smtClean="0"/>
              <a:t>technolgy</a:t>
            </a:r>
            <a:endParaRPr lang="en-GB" sz="14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31" name="Grafik 30" descr="IMG_1790.JPG"/>
          <p:cNvPicPr>
            <a:picLocks noChangeAspect="1"/>
          </p:cNvPicPr>
          <p:nvPr/>
        </p:nvPicPr>
        <p:blipFill>
          <a:blip r:embed="rId3" cstate="print">
            <a:lum bright="12000"/>
          </a:blip>
          <a:srcRect r="14062" b="6991"/>
          <a:stretch>
            <a:fillRect/>
          </a:stretch>
        </p:blipFill>
        <p:spPr>
          <a:xfrm>
            <a:off x="3324968" y="2714620"/>
            <a:ext cx="5247560" cy="3786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 bwMode="auto">
          <a:xfrm>
            <a:off x="3143240" y="4391246"/>
            <a:ext cx="5786478" cy="2181025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err="1" smtClean="0"/>
              <a:t>Storing</a:t>
            </a:r>
            <a:r>
              <a:rPr lang="de-DE" sz="1600" dirty="0" smtClean="0"/>
              <a:t>		  </a:t>
            </a:r>
            <a:r>
              <a:rPr lang="de-DE" sz="1600" dirty="0" err="1" smtClean="0"/>
              <a:t>Separating</a:t>
            </a:r>
            <a:r>
              <a:rPr lang="de-DE" sz="1600" dirty="0" smtClean="0"/>
              <a:t>	     </a:t>
            </a:r>
            <a:r>
              <a:rPr lang="de-DE" sz="1600" dirty="0" err="1" smtClean="0"/>
              <a:t>Sorting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3143240" y="1714488"/>
            <a:ext cx="5786478" cy="2428892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Standard MPS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stations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/>
              <a:t>Processing	</a:t>
            </a:r>
            <a:r>
              <a:rPr lang="de-DE" sz="1600" dirty="0" err="1" smtClean="0"/>
              <a:t>Pick&amp;Place</a:t>
            </a:r>
            <a:r>
              <a:rPr lang="de-DE" sz="1600" dirty="0" smtClean="0"/>
              <a:t>	     </a:t>
            </a:r>
            <a:r>
              <a:rPr lang="de-DE" sz="1600" dirty="0" err="1" smtClean="0"/>
              <a:t>FluidicMuscle</a:t>
            </a:r>
            <a:r>
              <a:rPr lang="de-DE" sz="1600" dirty="0" smtClean="0"/>
              <a:t> press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The MPS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cover: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PLC </a:t>
            </a:r>
            <a:r>
              <a:rPr lang="de-DE" sz="1600" dirty="0" err="1" smtClean="0"/>
              <a:t>training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A </a:t>
            </a:r>
            <a:r>
              <a:rPr lang="de-DE" sz="1600" dirty="0" err="1" smtClean="0"/>
              <a:t>wide</a:t>
            </a:r>
            <a:r>
              <a:rPr lang="de-DE" sz="1600" dirty="0" smtClean="0"/>
              <a:t>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handling</a:t>
            </a:r>
            <a:r>
              <a:rPr lang="de-DE" sz="1600" dirty="0" smtClean="0"/>
              <a:t> </a:t>
            </a:r>
            <a:r>
              <a:rPr lang="de-DE" sz="1600" dirty="0" err="1" smtClean="0"/>
              <a:t>components</a:t>
            </a:r>
            <a:r>
              <a:rPr lang="de-DE" sz="1600" dirty="0" smtClean="0"/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technolgy</a:t>
            </a:r>
            <a:r>
              <a:rPr lang="de-DE" sz="1600" dirty="0" smtClean="0"/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Sensorics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Drive </a:t>
            </a:r>
            <a:r>
              <a:rPr lang="de-DE" sz="1600" dirty="0" err="1" smtClean="0"/>
              <a:t>technolgy</a:t>
            </a:r>
            <a:endParaRPr lang="en-GB" sz="14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4098" name="Picture 2" descr="http://adewww27.de.festo.net/CFMediaLib/cgi-bin/cgiWebLinkImage.exe/d0206ap.jpg?sid=1570421&amp;action=jpeg&amp;image=\\sdeu0048\DATA\didactic\dappl0001-0500\preview\d0206ap.jpg"/>
          <p:cNvPicPr>
            <a:picLocks noChangeAspect="1" noChangeArrowheads="1"/>
          </p:cNvPicPr>
          <p:nvPr/>
        </p:nvPicPr>
        <p:blipFill>
          <a:blip r:embed="rId3"/>
          <a:srcRect l="24763" r="20757" b="27239"/>
          <a:stretch>
            <a:fillRect/>
          </a:stretch>
        </p:blipFill>
        <p:spPr bwMode="auto">
          <a:xfrm>
            <a:off x="5143504" y="2285992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http://adewww27.de.festo.net/CFMediaLib/cgi-bin/cgiWebLinkImage.exe/d0201ap.jpg?sid=1570421&amp;action=jpeg&amp;image=\\sdeu0048\DATA\didactic\dappl0001-0500\preview\d0201ap.jpg"/>
          <p:cNvPicPr>
            <a:picLocks noChangeAspect="1" noChangeArrowheads="1"/>
          </p:cNvPicPr>
          <p:nvPr/>
        </p:nvPicPr>
        <p:blipFill>
          <a:blip r:embed="rId4"/>
          <a:srcRect l="24764" t="6013" r="25709" b="27239"/>
          <a:stretch>
            <a:fillRect/>
          </a:stretch>
        </p:blipFill>
        <p:spPr bwMode="auto">
          <a:xfrm>
            <a:off x="7072330" y="2285992"/>
            <a:ext cx="178378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http://adewww27.de.festo.net/CFMediaLib/cgi-bin/cgiWebLinkImage.exe/d0012ap.jpg?sid=1570421&amp;action=jpeg&amp;image=\\sdeu0048\DATA\didactic\dappl0001-0500\preview\d0012ap.jpg"/>
          <p:cNvPicPr>
            <a:picLocks noChangeAspect="1" noChangeArrowheads="1"/>
          </p:cNvPicPr>
          <p:nvPr/>
        </p:nvPicPr>
        <p:blipFill>
          <a:blip r:embed="rId5"/>
          <a:srcRect t="21428"/>
          <a:stretch>
            <a:fillRect/>
          </a:stretch>
        </p:blipFill>
        <p:spPr bwMode="auto">
          <a:xfrm>
            <a:off x="7072330" y="4700834"/>
            <a:ext cx="180218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http://adewww27.de.festo.net/CFMediaLib/cgi-bin/cgiWebLinkImage.exe/d0007ap.jpg?sid=1570421&amp;action=jpeg&amp;image=\\sdeu0048\DATA\didactic\dappl0001-0500\preview\d0007ap.jpg"/>
          <p:cNvPicPr>
            <a:picLocks noChangeAspect="1" noChangeArrowheads="1"/>
          </p:cNvPicPr>
          <p:nvPr/>
        </p:nvPicPr>
        <p:blipFill>
          <a:blip r:embed="rId6"/>
          <a:srcRect t="19844"/>
          <a:stretch>
            <a:fillRect/>
          </a:stretch>
        </p:blipFill>
        <p:spPr bwMode="auto">
          <a:xfrm>
            <a:off x="3214678" y="2285992"/>
            <a:ext cx="1759073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6" name="Picture 10" descr="http://adewww27.de.festo.net/CFMediaLib/cgi-bin/cgiWebLinkImage.exe/d0278ap.jpg?sid=1570421&amp;action=jpeg&amp;image=\\sdeu0048\DATA\didactic\dappl0001-0500\preview\d0278ap.jpg"/>
          <p:cNvPicPr>
            <a:picLocks noChangeAspect="1" noChangeArrowheads="1"/>
          </p:cNvPicPr>
          <p:nvPr/>
        </p:nvPicPr>
        <p:blipFill>
          <a:blip r:embed="rId7"/>
          <a:srcRect l="3859" t="19844" b="7395"/>
          <a:stretch>
            <a:fillRect/>
          </a:stretch>
        </p:blipFill>
        <p:spPr bwMode="auto">
          <a:xfrm>
            <a:off x="3214678" y="4700834"/>
            <a:ext cx="1779834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8" name="Picture 12" descr="http://adewww27.de.festo.net/CFMediaLib/cgi-bin/cgiWebLinkImage.exe/d0279ap.jpg?sid=1570421&amp;action=jpeg&amp;image=\\sdeu0048\DATA\didactic\dappl0001-0500\preview\d0279ap.jpg"/>
          <p:cNvPicPr>
            <a:picLocks noChangeAspect="1" noChangeArrowheads="1"/>
          </p:cNvPicPr>
          <p:nvPr/>
        </p:nvPicPr>
        <p:blipFill>
          <a:blip r:embed="rId8"/>
          <a:srcRect l="2494" t="26458"/>
          <a:stretch>
            <a:fillRect/>
          </a:stretch>
        </p:blipFill>
        <p:spPr bwMode="auto">
          <a:xfrm>
            <a:off x="5143504" y="4714884"/>
            <a:ext cx="178595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The MPS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cover: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PLC </a:t>
            </a:r>
            <a:r>
              <a:rPr lang="de-DE" sz="1600" dirty="0" err="1" smtClean="0"/>
              <a:t>training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A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wide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range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of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handling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components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Vacuum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technolgy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Sensorics</a:t>
            </a:r>
            <a:endParaRPr lang="de-DE" sz="1600" dirty="0" smtClean="0">
              <a:solidFill>
                <a:schemeClr val="accent3">
                  <a:lumMod val="6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Drive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technolgy</a:t>
            </a:r>
            <a:endParaRPr lang="en-GB" sz="1400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1600" b="1" dirty="0" smtClean="0"/>
              <a:t>Sample </a:t>
            </a:r>
            <a:r>
              <a:rPr lang="de-DE" sz="1600" b="1" dirty="0" err="1" smtClean="0"/>
              <a:t>programs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exercises</a:t>
            </a:r>
            <a:endParaRPr lang="de-DE" sz="1600" b="1" dirty="0" smtClean="0"/>
          </a:p>
          <a:p>
            <a:pPr algn="l"/>
            <a:r>
              <a:rPr lang="de-DE" sz="1600" dirty="0" smtClean="0"/>
              <a:t>All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</a:t>
            </a:r>
            <a:r>
              <a:rPr lang="de-DE" sz="1600" dirty="0" err="1" smtClean="0"/>
              <a:t>include</a:t>
            </a:r>
            <a:r>
              <a:rPr lang="de-DE" sz="1600" dirty="0" smtClean="0"/>
              <a:t> </a:t>
            </a:r>
            <a:r>
              <a:rPr lang="de-DE" sz="1600" dirty="0" err="1" smtClean="0"/>
              <a:t>tested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programs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sample </a:t>
            </a:r>
            <a:r>
              <a:rPr lang="de-DE" sz="1600" dirty="0" err="1" smtClean="0"/>
              <a:t>exercises</a:t>
            </a:r>
            <a:endParaRPr lang="en-GB" sz="1600" dirty="0" smtClean="0"/>
          </a:p>
          <a:p>
            <a:pPr algn="l"/>
            <a:endParaRPr lang="en-GB" sz="1600" b="1" dirty="0" smtClean="0"/>
          </a:p>
          <a:p>
            <a:pPr algn="l"/>
            <a:r>
              <a:rPr lang="en-GB" sz="1600" b="1" dirty="0" smtClean="0"/>
              <a:t>Optimised for training</a:t>
            </a:r>
          </a:p>
          <a:p>
            <a:pPr algn="l"/>
            <a:r>
              <a:rPr lang="en-GB" sz="1600" dirty="0" smtClean="0"/>
              <a:t>Fully equipped and wired PLC boards</a:t>
            </a:r>
          </a:p>
          <a:p>
            <a:pPr algn="l"/>
            <a:r>
              <a:rPr lang="en-GB" sz="1600" dirty="0" smtClean="0"/>
              <a:t>can be mounted or suspended</a:t>
            </a:r>
          </a:p>
          <a:p>
            <a:pPr algn="l"/>
            <a:r>
              <a:rPr lang="en-GB" sz="1600" dirty="0" smtClean="0"/>
              <a:t>directly in the trolley. The PLC board</a:t>
            </a:r>
          </a:p>
          <a:p>
            <a:pPr algn="l"/>
            <a:r>
              <a:rPr lang="en-GB" sz="1600" dirty="0" smtClean="0"/>
              <a:t>can be simply removed from the</a:t>
            </a:r>
          </a:p>
          <a:p>
            <a:pPr algn="l"/>
            <a:r>
              <a:rPr lang="en-GB" sz="1600" dirty="0" smtClean="0"/>
              <a:t>trolley and placed on any table when</a:t>
            </a:r>
          </a:p>
          <a:p>
            <a:pPr algn="l"/>
            <a:r>
              <a:rPr lang="en-GB" sz="1600" dirty="0" smtClean="0"/>
              <a:t>working on the PLC board or for</a:t>
            </a:r>
          </a:p>
          <a:p>
            <a:pPr algn="l"/>
            <a:r>
              <a:rPr lang="en-GB" sz="1600" dirty="0" smtClean="0"/>
              <a:t>demonstration purposes.</a:t>
            </a: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r>
              <a:rPr lang="en-GB" sz="1600" b="1" dirty="0" smtClean="0"/>
              <a:t>Plug-in and go</a:t>
            </a:r>
          </a:p>
          <a:p>
            <a:pPr algn="l"/>
            <a:r>
              <a:rPr lang="en-GB" sz="1600" dirty="0" smtClean="0"/>
              <a:t>The station, the control console</a:t>
            </a:r>
          </a:p>
          <a:p>
            <a:pPr algn="l"/>
            <a:r>
              <a:rPr lang="en-GB" sz="1600" dirty="0" smtClean="0"/>
              <a:t>and the PLC boards are equipped</a:t>
            </a:r>
          </a:p>
          <a:p>
            <a:pPr algn="l"/>
            <a:r>
              <a:rPr lang="en-GB" sz="1600" dirty="0" smtClean="0"/>
              <a:t>with standardised </a:t>
            </a:r>
            <a:r>
              <a:rPr lang="en-GB" sz="1600" dirty="0" err="1" smtClean="0"/>
              <a:t>SysLink</a:t>
            </a:r>
            <a:r>
              <a:rPr lang="en-GB" sz="1600" dirty="0" smtClean="0"/>
              <a:t> interfaces.</a:t>
            </a:r>
          </a:p>
          <a:p>
            <a:pPr algn="l"/>
            <a:r>
              <a:rPr lang="en-GB" sz="1600" dirty="0" smtClean="0"/>
              <a:t>No wiring is required – the</a:t>
            </a:r>
          </a:p>
          <a:p>
            <a:pPr algn="l"/>
            <a:r>
              <a:rPr lang="en-GB" sz="1600" dirty="0" smtClean="0"/>
              <a:t>boards simply plug in.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pic>
        <p:nvPicPr>
          <p:cNvPr id="28" name="Grafik 27" descr="IMG_1815.JPG"/>
          <p:cNvPicPr>
            <a:picLocks noChangeAspect="1"/>
          </p:cNvPicPr>
          <p:nvPr/>
        </p:nvPicPr>
        <p:blipFill>
          <a:blip r:embed="rId3" cstate="print"/>
          <a:srcRect l="20013"/>
          <a:stretch>
            <a:fillRect/>
          </a:stretch>
        </p:blipFill>
        <p:spPr>
          <a:xfrm>
            <a:off x="6643702" y="5077538"/>
            <a:ext cx="1855592" cy="1351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 descr="Bild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1857364"/>
            <a:ext cx="1920401" cy="142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 descr="SPS_Boards.jpg"/>
          <p:cNvPicPr>
            <a:picLocks noChangeAspect="1"/>
          </p:cNvPicPr>
          <p:nvPr/>
        </p:nvPicPr>
        <p:blipFill>
          <a:blip r:embed="rId5"/>
          <a:srcRect l="3125"/>
          <a:stretch>
            <a:fillRect/>
          </a:stretch>
        </p:blipFill>
        <p:spPr>
          <a:xfrm>
            <a:off x="6643702" y="3528785"/>
            <a:ext cx="1857388" cy="1400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The MPS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cover: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PLC </a:t>
            </a:r>
            <a:r>
              <a:rPr lang="de-DE" sz="1600" dirty="0" err="1" smtClean="0"/>
              <a:t>training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A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wide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range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of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handling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components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Vacuum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technolgy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Sensorics</a:t>
            </a:r>
            <a:endParaRPr lang="de-DE" sz="1600" dirty="0" smtClean="0">
              <a:solidFill>
                <a:schemeClr val="accent3">
                  <a:lumMod val="6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Drive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technolgy</a:t>
            </a:r>
            <a:endParaRPr lang="en-GB" sz="1400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smtClean="0"/>
              <a:t>Simulating stations</a:t>
            </a:r>
          </a:p>
          <a:p>
            <a:pPr algn="l"/>
            <a:r>
              <a:rPr lang="en-GB" sz="1600" dirty="0" smtClean="0"/>
              <a:t>CIROS® </a:t>
            </a:r>
            <a:r>
              <a:rPr lang="en-GB" sz="1600" dirty="0" err="1" smtClean="0"/>
              <a:t>Mechatronics</a:t>
            </a:r>
            <a:r>
              <a:rPr lang="en-GB" sz="1600" dirty="0" smtClean="0"/>
              <a:t> </a:t>
            </a:r>
          </a:p>
          <a:p>
            <a:pPr algn="l"/>
            <a:r>
              <a:rPr lang="en-GB" sz="1600" dirty="0" smtClean="0"/>
              <a:t>offers optimum </a:t>
            </a:r>
            <a:r>
              <a:rPr lang="en-GB" sz="1600" dirty="0" err="1" smtClean="0"/>
              <a:t>prepa</a:t>
            </a:r>
            <a:r>
              <a:rPr lang="en-GB" sz="1600" dirty="0" smtClean="0"/>
              <a:t>-</a:t>
            </a:r>
          </a:p>
          <a:p>
            <a:pPr algn="l"/>
            <a:r>
              <a:rPr lang="en-GB" sz="1600" dirty="0" smtClean="0"/>
              <a:t>ration for a hands-on </a:t>
            </a:r>
          </a:p>
          <a:p>
            <a:pPr algn="l"/>
            <a:r>
              <a:rPr lang="en-GB" sz="1600" dirty="0" smtClean="0"/>
              <a:t>lesson.</a:t>
            </a:r>
          </a:p>
          <a:p>
            <a:pPr algn="l"/>
            <a:endParaRPr lang="en-GB" sz="1600" dirty="0" smtClean="0"/>
          </a:p>
          <a:p>
            <a:pPr algn="l"/>
            <a:r>
              <a:rPr lang="en-GB" sz="1600" dirty="0" smtClean="0"/>
              <a:t>All the stations can be </a:t>
            </a:r>
          </a:p>
          <a:p>
            <a:pPr algn="l"/>
            <a:r>
              <a:rPr lang="en-GB" sz="1600" dirty="0" smtClean="0"/>
              <a:t>tested and programmed </a:t>
            </a:r>
          </a:p>
          <a:p>
            <a:pPr algn="l"/>
            <a:r>
              <a:rPr lang="en-GB" sz="1600" dirty="0" smtClean="0"/>
              <a:t>in simulation. </a:t>
            </a:r>
          </a:p>
          <a:p>
            <a:pPr algn="l"/>
            <a:endParaRPr lang="en-GB" sz="1600" dirty="0" smtClean="0"/>
          </a:p>
          <a:p>
            <a:pPr algn="l"/>
            <a:r>
              <a:rPr lang="en-GB" sz="1600" dirty="0" smtClean="0"/>
              <a:t>Bugs can even be </a:t>
            </a:r>
          </a:p>
          <a:p>
            <a:pPr algn="l"/>
            <a:r>
              <a:rPr lang="en-GB" sz="1600" dirty="0" smtClean="0"/>
              <a:t>built into the model </a:t>
            </a:r>
          </a:p>
          <a:p>
            <a:pPr algn="l"/>
            <a:r>
              <a:rPr lang="en-GB" sz="1600" dirty="0" smtClean="0"/>
              <a:t>to permit an optimum, </a:t>
            </a:r>
          </a:p>
          <a:p>
            <a:pPr algn="l"/>
            <a:r>
              <a:rPr lang="en-GB" sz="1600" dirty="0" smtClean="0"/>
              <a:t>practical Starting point </a:t>
            </a:r>
          </a:p>
          <a:p>
            <a:pPr algn="l"/>
            <a:r>
              <a:rPr lang="en-GB" sz="1600" dirty="0" smtClean="0"/>
              <a:t>for lessons.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pic>
        <p:nvPicPr>
          <p:cNvPr id="9" name="Grafik 8" descr="Screen_CIROS_Mechatronics_2_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928802"/>
            <a:ext cx="24384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/>
          <a:srcRect r="52849" b="3320"/>
          <a:stretch>
            <a:fillRect/>
          </a:stretch>
        </p:blipFill>
        <p:spPr bwMode="auto">
          <a:xfrm>
            <a:off x="5929322" y="4127087"/>
            <a:ext cx="2428892" cy="187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The MPS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cover: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PLC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training</a:t>
            </a:r>
            <a:endParaRPr lang="de-DE" sz="1600" dirty="0" smtClean="0">
              <a:solidFill>
                <a:schemeClr val="accent3">
                  <a:lumMod val="6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A </a:t>
            </a:r>
            <a:r>
              <a:rPr lang="de-DE" sz="1600" dirty="0" err="1" smtClean="0"/>
              <a:t>wide</a:t>
            </a:r>
            <a:r>
              <a:rPr lang="de-DE" sz="1600" dirty="0" smtClean="0"/>
              <a:t>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handling</a:t>
            </a:r>
            <a:r>
              <a:rPr lang="de-DE" sz="1600" dirty="0" smtClean="0"/>
              <a:t> </a:t>
            </a:r>
            <a:r>
              <a:rPr lang="de-DE" sz="1600" dirty="0" err="1" smtClean="0"/>
              <a:t>components</a:t>
            </a:r>
            <a:r>
              <a:rPr lang="de-DE" sz="1600" dirty="0" smtClean="0"/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Vacuum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technolgy</a:t>
            </a: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Sensorics</a:t>
            </a:r>
            <a:endParaRPr lang="de-DE" sz="1600" dirty="0" smtClean="0">
              <a:solidFill>
                <a:schemeClr val="accent3">
                  <a:lumMod val="6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65000"/>
                  </a:schemeClr>
                </a:solidFill>
              </a:rPr>
              <a:t>Drive </a:t>
            </a:r>
            <a:r>
              <a:rPr lang="de-DE" sz="1600" dirty="0" err="1" smtClean="0">
                <a:solidFill>
                  <a:schemeClr val="accent3">
                    <a:lumMod val="65000"/>
                  </a:schemeClr>
                </a:solidFill>
              </a:rPr>
              <a:t>technolgy</a:t>
            </a:r>
            <a:endParaRPr lang="en-GB" sz="1400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smtClean="0"/>
              <a:t>Handling</a:t>
            </a:r>
          </a:p>
          <a:p>
            <a:pPr algn="l"/>
            <a:r>
              <a:rPr lang="en-GB" sz="1600" dirty="0" smtClean="0"/>
              <a:t>Linear slides, </a:t>
            </a:r>
          </a:p>
          <a:p>
            <a:pPr algn="l"/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Rotating</a:t>
            </a: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drives</a:t>
            </a:r>
            <a:endParaRPr kumimoji="0" lang="de-DE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r>
              <a:rPr lang="de-DE" sz="1600" baseline="0" dirty="0" err="1" smtClean="0"/>
              <a:t>Sorting</a:t>
            </a:r>
            <a:r>
              <a:rPr lang="de-DE" sz="1600" dirty="0" smtClean="0"/>
              <a:t> </a:t>
            </a:r>
            <a:r>
              <a:rPr lang="de-DE" sz="1600" dirty="0" err="1" smtClean="0"/>
              <a:t>gates</a:t>
            </a:r>
            <a:r>
              <a:rPr lang="de-DE" sz="1600" dirty="0" smtClean="0"/>
              <a:t>,</a:t>
            </a:r>
          </a:p>
          <a:p>
            <a:pPr algn="l"/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Valve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terminals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,</a:t>
            </a:r>
          </a:p>
          <a:p>
            <a:pPr algn="l"/>
            <a:r>
              <a:rPr lang="de-DE" sz="1600" dirty="0" err="1" smtClean="0"/>
              <a:t>Analogue</a:t>
            </a:r>
            <a:r>
              <a:rPr lang="de-DE" sz="1600" dirty="0" smtClean="0"/>
              <a:t> proportional </a:t>
            </a:r>
          </a:p>
          <a:p>
            <a:pPr algn="l"/>
            <a:r>
              <a:rPr lang="de-DE" sz="1600" dirty="0" err="1" smtClean="0"/>
              <a:t>pressure</a:t>
            </a:r>
            <a:r>
              <a:rPr lang="de-DE" sz="1600" dirty="0" smtClean="0"/>
              <a:t> </a:t>
            </a:r>
            <a:r>
              <a:rPr lang="de-DE" sz="1600" dirty="0" err="1" smtClean="0"/>
              <a:t>regulator</a:t>
            </a:r>
            <a:r>
              <a:rPr lang="de-DE" sz="1600" dirty="0" smtClean="0"/>
              <a:t>,</a:t>
            </a:r>
          </a:p>
          <a:p>
            <a:pPr algn="l"/>
            <a:r>
              <a:rPr lang="de-DE" sz="1600" dirty="0" err="1" smtClean="0"/>
              <a:t>Fluidic</a:t>
            </a:r>
            <a:r>
              <a:rPr lang="de-DE" sz="1600" dirty="0" smtClean="0"/>
              <a:t> </a:t>
            </a:r>
            <a:r>
              <a:rPr lang="de-DE" sz="1600" dirty="0" err="1" smtClean="0"/>
              <a:t>muscle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smtClean="0"/>
              <a:t>…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further</a:t>
            </a:r>
            <a:r>
              <a:rPr lang="de-DE" sz="1600" dirty="0" smtClean="0"/>
              <a:t> </a:t>
            </a:r>
            <a:r>
              <a:rPr lang="de-DE" sz="1600" dirty="0" err="1" smtClean="0"/>
              <a:t>more</a:t>
            </a:r>
            <a:r>
              <a:rPr lang="de-DE" sz="1600" dirty="0" smtClean="0"/>
              <a:t>.</a:t>
            </a: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endParaRPr lang="de-DE" sz="1600" dirty="0" smtClean="0"/>
          </a:p>
          <a:p>
            <a:pPr algn="l"/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all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typical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lang="de-DE" sz="1600" dirty="0" err="1" smtClean="0"/>
              <a:t>automation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components</a:t>
            </a:r>
            <a:r>
              <a:rPr lang="de-DE" sz="1600" dirty="0" smtClean="0"/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are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</a:p>
          <a:p>
            <a:pPr algn="l"/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integrated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pic>
        <p:nvPicPr>
          <p:cNvPr id="53250" name="Picture 2" descr="http://adewww27.de.festo.net/CFMediaLib/cgi-bin/cgiWebLinkImage.exe/d0180ap.jpg?sid=1570421&amp;action=jpeg&amp;image=\\sdeu0048\DATA\didactic\dappl0001-0500\preview\d0180ap.jpg"/>
          <p:cNvPicPr>
            <a:picLocks noChangeAspect="1" noChangeArrowheads="1"/>
          </p:cNvPicPr>
          <p:nvPr/>
        </p:nvPicPr>
        <p:blipFill>
          <a:blip r:embed="rId3"/>
          <a:srcRect l="13799" t="17919" b="3876"/>
          <a:stretch>
            <a:fillRect/>
          </a:stretch>
        </p:blipFill>
        <p:spPr bwMode="auto">
          <a:xfrm>
            <a:off x="6286512" y="1838489"/>
            <a:ext cx="2160000" cy="1519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2" name="Picture 4" descr="http://adewww27.de.festo.net/CFMediaLib/cgi-bin/cgiWebLinkImage.exe/d0184ap.jpg?sid=1570421&amp;action=jpeg&amp;image=\\sdeu0048\DATA\didactic\dappl0001-0500\preview\d0184ap.jpg"/>
          <p:cNvPicPr>
            <a:picLocks noChangeAspect="1" noChangeArrowheads="1"/>
          </p:cNvPicPr>
          <p:nvPr/>
        </p:nvPicPr>
        <p:blipFill>
          <a:blip r:embed="rId4"/>
          <a:srcRect l="29329" t="22151" b="27754"/>
          <a:stretch>
            <a:fillRect/>
          </a:stretch>
        </p:blipFill>
        <p:spPr bwMode="auto">
          <a:xfrm>
            <a:off x="6286512" y="3443398"/>
            <a:ext cx="2160000" cy="14287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6" name="Picture 8" descr="http://adewww27.de.festo.net/CFMediaLib/cgi-bin/cgiWebLinkImage.exe/d0323ap.jpg?sid=1570421&amp;action=jpeg&amp;image=\\sdeu0048\DATA\didactic\dappl0001-0500\preview\d0323ap.jpg"/>
          <p:cNvPicPr>
            <a:picLocks noChangeAspect="1" noChangeArrowheads="1"/>
          </p:cNvPicPr>
          <p:nvPr/>
        </p:nvPicPr>
        <p:blipFill>
          <a:blip r:embed="rId5"/>
          <a:srcRect l="19190" t="22877" r="27078" b="28238"/>
          <a:stretch>
            <a:fillRect/>
          </a:stretch>
        </p:blipFill>
        <p:spPr bwMode="auto">
          <a:xfrm>
            <a:off x="6286512" y="4957994"/>
            <a:ext cx="2160000" cy="14714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smtClean="0"/>
              <a:t>Vacuum technology</a:t>
            </a:r>
            <a:endParaRPr lang="en-GB" sz="1600" b="1" dirty="0" smtClean="0"/>
          </a:p>
          <a:p>
            <a:pPr algn="l"/>
            <a:r>
              <a:rPr lang="en-GB" sz="1600" dirty="0" smtClean="0"/>
              <a:t>Suction gripper, </a:t>
            </a:r>
            <a:endParaRPr lang="en-GB" sz="1600" dirty="0" smtClean="0"/>
          </a:p>
          <a:p>
            <a:pPr algn="l"/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Vacuum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filter,</a:t>
            </a:r>
          </a:p>
          <a:p>
            <a:pPr algn="l"/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sensor</a:t>
            </a:r>
            <a:endParaRPr kumimoji="0" lang="de-DE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r>
              <a:rPr lang="de-DE" sz="1600" baseline="0" dirty="0" err="1" smtClean="0"/>
              <a:t>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vacuum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generator</a:t>
            </a:r>
            <a:r>
              <a:rPr lang="de-DE" sz="1600" dirty="0" smtClean="0"/>
              <a:t>.</a:t>
            </a:r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endParaRPr lang="de-DE" sz="1600" dirty="0" smtClean="0"/>
          </a:p>
          <a:p>
            <a:pPr algn="l"/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all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typical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lang="de-DE" sz="1600" dirty="0" err="1" smtClean="0"/>
              <a:t>automation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components</a:t>
            </a:r>
            <a:r>
              <a:rPr lang="de-DE" sz="1600" dirty="0" smtClean="0"/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are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</a:p>
          <a:p>
            <a:pPr algn="l"/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integrated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The MPS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cover: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PLC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training</a:t>
            </a:r>
            <a:endParaRPr lang="de-DE" sz="16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A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wide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range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handling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components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technolgy</a:t>
            </a:r>
            <a:r>
              <a:rPr lang="de-DE" sz="1600" dirty="0" smtClean="0"/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Sensorics</a:t>
            </a:r>
            <a:endParaRPr lang="de-DE" sz="16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Drive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technolgy</a:t>
            </a:r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3" name="Grafik 12" descr="ProLog_Detail_05.JPG"/>
          <p:cNvPicPr>
            <a:picLocks noChangeAspect="1"/>
          </p:cNvPicPr>
          <p:nvPr/>
        </p:nvPicPr>
        <p:blipFill>
          <a:blip r:embed="rId3" cstate="print"/>
          <a:srcRect l="18825"/>
          <a:stretch>
            <a:fillRect/>
          </a:stretch>
        </p:blipFill>
        <p:spPr>
          <a:xfrm>
            <a:off x="6357950" y="1857364"/>
            <a:ext cx="2156369" cy="1529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Detail_PP.jpg"/>
          <p:cNvPicPr>
            <a:picLocks noChangeAspect="1"/>
          </p:cNvPicPr>
          <p:nvPr/>
        </p:nvPicPr>
        <p:blipFill>
          <a:blip r:embed="rId4"/>
          <a:srcRect r="31817"/>
          <a:stretch>
            <a:fillRect/>
          </a:stretch>
        </p:blipFill>
        <p:spPr>
          <a:xfrm>
            <a:off x="6371179" y="3463937"/>
            <a:ext cx="2143140" cy="1530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 descr="Detail_PP.jpg"/>
          <p:cNvPicPr>
            <a:picLocks noChangeAspect="1"/>
          </p:cNvPicPr>
          <p:nvPr/>
        </p:nvPicPr>
        <p:blipFill>
          <a:blip r:embed="rId4"/>
          <a:srcRect l="20941" t="29977" r="52529" b="35518"/>
          <a:stretch>
            <a:fillRect/>
          </a:stretch>
        </p:blipFill>
        <p:spPr>
          <a:xfrm>
            <a:off x="6371179" y="5072074"/>
            <a:ext cx="214314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err="1" smtClean="0"/>
              <a:t>Sensorics</a:t>
            </a:r>
            <a:endParaRPr lang="en-GB" sz="1600" b="1" dirty="0" smtClean="0"/>
          </a:p>
          <a:p>
            <a:pPr algn="l"/>
            <a:r>
              <a:rPr lang="en-GB" sz="1600" dirty="0" smtClean="0"/>
              <a:t>Optical, inductive</a:t>
            </a:r>
          </a:p>
          <a:p>
            <a:pPr algn="l"/>
            <a:r>
              <a:rPr lang="en-GB" sz="1600" dirty="0" smtClean="0"/>
              <a:t>and capacitive sensors</a:t>
            </a:r>
          </a:p>
          <a:p>
            <a:pPr algn="l"/>
            <a:r>
              <a:rPr lang="en-GB" sz="1600" dirty="0" smtClean="0"/>
              <a:t>Colour sensor,</a:t>
            </a:r>
          </a:p>
          <a:p>
            <a:pPr algn="l"/>
            <a:r>
              <a:rPr lang="en-GB" sz="1600" dirty="0" smtClean="0"/>
              <a:t>Laser distance sensors,</a:t>
            </a:r>
          </a:p>
          <a:p>
            <a:pPr algn="l"/>
            <a:r>
              <a:rPr lang="en-GB" sz="1600" dirty="0" smtClean="0"/>
              <a:t>Pressure sensor,</a:t>
            </a:r>
          </a:p>
          <a:p>
            <a:pPr algn="l"/>
            <a:r>
              <a:rPr lang="en-GB" sz="1600" dirty="0" smtClean="0"/>
              <a:t>Vacuum sensor and </a:t>
            </a:r>
          </a:p>
          <a:p>
            <a:pPr algn="l"/>
            <a:r>
              <a:rPr lang="en-GB" sz="1600" dirty="0" smtClean="0"/>
              <a:t>A wide range of sensors </a:t>
            </a:r>
          </a:p>
          <a:p>
            <a:pPr algn="l"/>
            <a:r>
              <a:rPr lang="en-GB" sz="1600" dirty="0" smtClean="0"/>
              <a:t>for end position detection.</a:t>
            </a: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endParaRPr lang="de-DE" sz="1600" dirty="0" smtClean="0"/>
          </a:p>
          <a:p>
            <a:pPr algn="l"/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all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typical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lang="de-DE" sz="1600" dirty="0" err="1" smtClean="0"/>
              <a:t>automation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components</a:t>
            </a:r>
            <a:r>
              <a:rPr lang="de-DE" sz="1600" dirty="0" smtClean="0"/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are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</a:p>
          <a:p>
            <a:pPr algn="l"/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integrated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The MPS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cover: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PLC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training</a:t>
            </a:r>
            <a:endParaRPr lang="de-DE" sz="16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A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wide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range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handling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components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Vacuum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technolgy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Sensorics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Drive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technolgy</a:t>
            </a:r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9" name="Grafik 8" descr="ProLog_Detail_03.JPG"/>
          <p:cNvPicPr>
            <a:picLocks noChangeAspect="1"/>
          </p:cNvPicPr>
          <p:nvPr/>
        </p:nvPicPr>
        <p:blipFill>
          <a:blip r:embed="rId3" cstate="print"/>
          <a:srcRect l="21383" r="25158" b="33333"/>
          <a:stretch>
            <a:fillRect/>
          </a:stretch>
        </p:blipFill>
        <p:spPr>
          <a:xfrm>
            <a:off x="6366761" y="1857364"/>
            <a:ext cx="2143140" cy="1524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adewww27.de.festo.net/CFMediaLib/cgi-bin/cgiWebLinkImage.exe/d0179ap.jpg?sid=1577523&amp;action=jpeg&amp;image=\\sdeu0048\DATA\didactic\dappl0001-0500\preview\d0179ap.jpg"/>
          <p:cNvPicPr>
            <a:picLocks noChangeAspect="1" noChangeArrowheads="1"/>
          </p:cNvPicPr>
          <p:nvPr/>
        </p:nvPicPr>
        <p:blipFill>
          <a:blip r:embed="rId4"/>
          <a:srcRect l="14236" t="19941" b="14490"/>
          <a:stretch>
            <a:fillRect/>
          </a:stretch>
        </p:blipFill>
        <p:spPr bwMode="auto">
          <a:xfrm>
            <a:off x="6357950" y="3468361"/>
            <a:ext cx="2151951" cy="14452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Detail_colou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761" y="5000636"/>
            <a:ext cx="2143140" cy="1386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smtClean="0"/>
              <a:t>Drive technology</a:t>
            </a:r>
            <a:endParaRPr lang="en-GB" sz="1600" b="1" dirty="0" smtClean="0"/>
          </a:p>
          <a:p>
            <a:pPr algn="l"/>
            <a:r>
              <a:rPr lang="en-GB" sz="1600" dirty="0" smtClean="0"/>
              <a:t>Servo motor MTR-DCI,</a:t>
            </a:r>
          </a:p>
          <a:p>
            <a:pPr algn="l"/>
            <a:r>
              <a:rPr lang="de-DE" sz="1600" dirty="0" err="1" smtClean="0"/>
              <a:t>Electrical</a:t>
            </a:r>
            <a:r>
              <a:rPr lang="de-DE" sz="1600" dirty="0" smtClean="0"/>
              <a:t> mini </a:t>
            </a:r>
            <a:r>
              <a:rPr lang="de-DE" sz="1600" dirty="0" err="1" smtClean="0"/>
              <a:t>slide</a:t>
            </a:r>
            <a:r>
              <a:rPr lang="de-DE" sz="1600" dirty="0" smtClean="0"/>
              <a:t> SLTE </a:t>
            </a:r>
            <a:r>
              <a:rPr lang="de-DE" sz="1600" dirty="0" err="1" smtClean="0"/>
              <a:t>with</a:t>
            </a:r>
            <a:endParaRPr lang="de-DE" sz="1600" dirty="0" smtClean="0"/>
          </a:p>
          <a:p>
            <a:pPr algn="l"/>
            <a:r>
              <a:rPr lang="de-DE" sz="1600" dirty="0" smtClean="0"/>
              <a:t>Integrated </a:t>
            </a:r>
            <a:r>
              <a:rPr lang="de-DE" sz="1600" dirty="0" err="1" smtClean="0"/>
              <a:t>encoder</a:t>
            </a:r>
            <a:r>
              <a:rPr lang="de-DE" sz="1600" dirty="0" smtClean="0"/>
              <a:t>,</a:t>
            </a:r>
          </a:p>
          <a:p>
            <a:pPr algn="l"/>
            <a:r>
              <a:rPr lang="de-DE" sz="1600" dirty="0" smtClean="0"/>
              <a:t>DC </a:t>
            </a:r>
            <a:r>
              <a:rPr lang="de-DE" sz="1600" dirty="0" err="1" smtClean="0"/>
              <a:t>motors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conveyors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and</a:t>
            </a:r>
            <a:r>
              <a:rPr lang="de-DE" sz="1600" dirty="0" smtClean="0"/>
              <a:t> a </a:t>
            </a:r>
            <a:r>
              <a:rPr lang="de-DE" sz="1600" dirty="0" err="1" smtClean="0"/>
              <a:t>wide</a:t>
            </a:r>
            <a:r>
              <a:rPr lang="de-DE" sz="1600" dirty="0" smtClean="0"/>
              <a:t>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different</a:t>
            </a:r>
          </a:p>
          <a:p>
            <a:pPr algn="l"/>
            <a:r>
              <a:rPr lang="de-DE" sz="1600" dirty="0" err="1" smtClean="0"/>
              <a:t>Pneumatic</a:t>
            </a:r>
            <a:r>
              <a:rPr lang="de-DE" sz="1600" dirty="0" smtClean="0"/>
              <a:t> </a:t>
            </a:r>
            <a:r>
              <a:rPr lang="de-DE" sz="1600" dirty="0" err="1" smtClean="0"/>
              <a:t>drives</a:t>
            </a:r>
            <a:r>
              <a:rPr lang="en-GB" sz="1600" dirty="0" smtClean="0"/>
              <a:t>.</a:t>
            </a:r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lang="de-DE" sz="1600" dirty="0" smtClean="0"/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  <a:p>
            <a:pPr algn="l"/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endParaRPr lang="de-DE" sz="1600" dirty="0" smtClean="0"/>
          </a:p>
          <a:p>
            <a:pPr algn="l"/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all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typical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lang="de-DE" sz="1600" dirty="0" err="1" smtClean="0"/>
              <a:t>automation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components</a:t>
            </a:r>
            <a:r>
              <a:rPr lang="de-DE" sz="1600" dirty="0" smtClean="0"/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are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</a:p>
          <a:p>
            <a:pPr algn="l"/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integrated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The MPS </a:t>
            </a:r>
            <a:r>
              <a:rPr lang="de-DE" sz="1600" dirty="0" err="1" smtClean="0"/>
              <a:t>stations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ProLog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factory</a:t>
            </a:r>
            <a:r>
              <a:rPr lang="de-DE" sz="1600" dirty="0" smtClean="0"/>
              <a:t> cover: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PLC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training</a:t>
            </a:r>
            <a:endParaRPr lang="de-DE" sz="16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A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wide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range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handling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components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Vacuum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technolgy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Sensorics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Drive </a:t>
            </a:r>
            <a:r>
              <a:rPr lang="de-DE" sz="1600" dirty="0" err="1" smtClean="0"/>
              <a:t>technolgy</a:t>
            </a:r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0" name="Grafik 9" descr="IMG_1790.JPG"/>
          <p:cNvPicPr>
            <a:picLocks noChangeAspect="1"/>
          </p:cNvPicPr>
          <p:nvPr/>
        </p:nvPicPr>
        <p:blipFill>
          <a:blip r:embed="rId3" cstate="print">
            <a:lum bright="12000"/>
          </a:blip>
          <a:srcRect l="37657" t="31588" r="23955" b="28049"/>
          <a:stretch>
            <a:fillRect/>
          </a:stretch>
        </p:blipFill>
        <p:spPr>
          <a:xfrm>
            <a:off x="6357950" y="3463699"/>
            <a:ext cx="2143140" cy="1502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418" name="Picture 2" descr="http://adewww27.de.festo.net/CFMediaLib/cgi-bin/cgiWebLinkImage.exe/d0324ap.jpg?sid=1577523&amp;action=jpeg&amp;image=\\sdeu0048\DATA\didactic\dappl0001-0500\preview\d0324ap.jpg"/>
          <p:cNvPicPr>
            <a:picLocks noChangeAspect="1" noChangeArrowheads="1"/>
          </p:cNvPicPr>
          <p:nvPr/>
        </p:nvPicPr>
        <p:blipFill>
          <a:blip r:embed="rId4"/>
          <a:srcRect l="17648" t="52963" r="11859" b="10111"/>
          <a:stretch>
            <a:fillRect/>
          </a:stretch>
        </p:blipFill>
        <p:spPr bwMode="auto">
          <a:xfrm>
            <a:off x="6357950" y="1857364"/>
            <a:ext cx="2143140" cy="15001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420" name="Picture 4" descr="http://adewww27.de.festo.net/CFMediaLib/cgi-bin/cgiWebLinkImage.exe/d0175ac.jpg?sid=1577523&amp;action=jpeg&amp;image=\\sdeu0048\DATA\didactic\dappl0001-0500\preview\d0175ac.jpg"/>
          <p:cNvPicPr>
            <a:picLocks noChangeAspect="1" noChangeArrowheads="1"/>
          </p:cNvPicPr>
          <p:nvPr/>
        </p:nvPicPr>
        <p:blipFill>
          <a:blip r:embed="rId5"/>
          <a:srcRect t="9524" r="17142"/>
          <a:stretch>
            <a:fillRect/>
          </a:stretch>
        </p:blipFill>
        <p:spPr bwMode="auto">
          <a:xfrm>
            <a:off x="6357950" y="5072074"/>
            <a:ext cx="2143140" cy="1357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t"/>
          <a:lstStyle/>
          <a:p>
            <a:pPr algn="l">
              <a:defRPr/>
            </a:pPr>
            <a:r>
              <a:rPr lang="en-GB" sz="1600" dirty="0" smtClean="0">
                <a:latin typeface="+mj-lt"/>
              </a:rPr>
              <a:t>Robotics</a:t>
            </a:r>
            <a:endParaRPr lang="en-GB" sz="1600" dirty="0" smtClean="0">
              <a:latin typeface="+mj-lt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Robot </a:t>
            </a:r>
            <a:r>
              <a:rPr lang="de-DE" sz="1600" dirty="0" err="1" smtClean="0"/>
              <a:t>application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Industrial 5 </a:t>
            </a:r>
            <a:r>
              <a:rPr lang="de-DE" sz="1600" dirty="0" err="1" smtClean="0"/>
              <a:t>or</a:t>
            </a:r>
            <a:r>
              <a:rPr lang="de-DE" sz="1600" dirty="0" smtClean="0"/>
              <a:t> 6 </a:t>
            </a:r>
            <a:r>
              <a:rPr lang="de-DE" sz="1600" dirty="0" err="1" smtClean="0"/>
              <a:t>axis</a:t>
            </a:r>
            <a:r>
              <a:rPr lang="de-DE" sz="1600" dirty="0" smtClean="0"/>
              <a:t> </a:t>
            </a:r>
            <a:r>
              <a:rPr lang="de-DE" sz="1600" dirty="0" err="1" smtClean="0"/>
              <a:t>robot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Simulation ‚CIROS</a:t>
            </a:r>
            <a:r>
              <a:rPr lang="de-DE" sz="1600" dirty="0" smtClean="0"/>
              <a:t>‘</a:t>
            </a:r>
            <a:endParaRPr lang="de-DE" sz="1600" dirty="0" smtClean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1" name="Grafik 10" descr="_MG_0887.JPG"/>
          <p:cNvPicPr>
            <a:picLocks noChangeAspect="1"/>
          </p:cNvPicPr>
          <p:nvPr/>
        </p:nvPicPr>
        <p:blipFill>
          <a:blip r:embed="rId3" cstate="print"/>
          <a:srcRect l="2740" r="6849"/>
          <a:stretch>
            <a:fillRect/>
          </a:stretch>
        </p:blipFill>
        <p:spPr>
          <a:xfrm>
            <a:off x="3357554" y="2500306"/>
            <a:ext cx="5199319" cy="3833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t"/>
          <a:lstStyle/>
          <a:p>
            <a:pPr algn="l">
              <a:defRPr/>
            </a:pPr>
            <a:r>
              <a:rPr lang="en-GB" sz="1600" dirty="0" smtClean="0">
                <a:latin typeface="+mj-lt"/>
              </a:rPr>
              <a:t>Robot application with 5 or 6</a:t>
            </a:r>
          </a:p>
          <a:p>
            <a:pPr algn="l">
              <a:defRPr/>
            </a:pPr>
            <a:r>
              <a:rPr lang="de-DE" sz="1600" dirty="0" err="1" smtClean="0">
                <a:latin typeface="+mj-lt"/>
              </a:rPr>
              <a:t>axis</a:t>
            </a:r>
            <a:endParaRPr lang="en-GB" sz="1600" dirty="0" smtClean="0">
              <a:latin typeface="+mj-lt"/>
            </a:endParaRPr>
          </a:p>
          <a:p>
            <a:pPr algn="l">
              <a:defRPr/>
            </a:pPr>
            <a:r>
              <a:rPr lang="de-DE" sz="1600" dirty="0" err="1" smtClean="0">
                <a:latin typeface="+mj-lt"/>
              </a:rPr>
              <a:t>Complete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cell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with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profile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frame</a:t>
            </a:r>
            <a:r>
              <a:rPr lang="de-DE" sz="1600" dirty="0" smtClean="0">
                <a:latin typeface="+mj-lt"/>
              </a:rPr>
              <a:t>,  </a:t>
            </a:r>
          </a:p>
          <a:p>
            <a:pPr algn="l">
              <a:defRPr/>
            </a:pPr>
            <a:r>
              <a:rPr lang="de-DE" sz="1600" dirty="0" err="1" smtClean="0">
                <a:latin typeface="+mj-lt"/>
              </a:rPr>
              <a:t>operating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panel</a:t>
            </a:r>
            <a:r>
              <a:rPr lang="de-DE" sz="1600" dirty="0" smtClean="0">
                <a:latin typeface="+mj-lt"/>
              </a:rPr>
              <a:t>,</a:t>
            </a:r>
          </a:p>
          <a:p>
            <a:pPr algn="l">
              <a:defRPr/>
            </a:pPr>
            <a:r>
              <a:rPr lang="de-DE" sz="1600" dirty="0" smtClean="0">
                <a:latin typeface="+mj-lt"/>
              </a:rPr>
              <a:t>Industrial </a:t>
            </a:r>
            <a:r>
              <a:rPr lang="de-DE" sz="1600" dirty="0" err="1" smtClean="0">
                <a:latin typeface="+mj-lt"/>
              </a:rPr>
              <a:t>robot</a:t>
            </a:r>
            <a:r>
              <a:rPr lang="de-DE" sz="1600" dirty="0" smtClean="0">
                <a:latin typeface="+mj-lt"/>
              </a:rPr>
              <a:t>,  </a:t>
            </a:r>
          </a:p>
          <a:p>
            <a:pPr algn="l">
              <a:defRPr/>
            </a:pPr>
            <a:r>
              <a:rPr lang="de-DE" sz="1600" dirty="0" err="1" smtClean="0">
                <a:latin typeface="+mj-lt"/>
              </a:rPr>
              <a:t>Pneumatic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gripper</a:t>
            </a:r>
            <a:r>
              <a:rPr lang="de-DE" sz="1600" dirty="0" smtClean="0">
                <a:latin typeface="+mj-lt"/>
              </a:rPr>
              <a:t>,</a:t>
            </a:r>
          </a:p>
          <a:p>
            <a:pPr algn="l">
              <a:defRPr/>
            </a:pPr>
            <a:r>
              <a:rPr lang="de-DE" sz="1600" dirty="0" err="1" smtClean="0">
                <a:latin typeface="+mj-lt"/>
              </a:rPr>
              <a:t>Application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with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palletizing</a:t>
            </a:r>
            <a:r>
              <a:rPr lang="de-DE" sz="1600" dirty="0" smtClean="0">
                <a:latin typeface="+mj-lt"/>
              </a:rPr>
              <a:t>,</a:t>
            </a:r>
          </a:p>
          <a:p>
            <a:pPr algn="l">
              <a:defRPr/>
            </a:pPr>
            <a:r>
              <a:rPr lang="de-DE" sz="1600" dirty="0" smtClean="0">
                <a:latin typeface="+mj-lt"/>
              </a:rPr>
              <a:t>Integration </a:t>
            </a:r>
            <a:r>
              <a:rPr lang="de-DE" sz="1600" dirty="0" err="1" smtClean="0">
                <a:latin typeface="+mj-lt"/>
              </a:rPr>
              <a:t>of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automated</a:t>
            </a:r>
            <a:r>
              <a:rPr lang="de-DE" sz="1600" dirty="0" smtClean="0">
                <a:latin typeface="+mj-lt"/>
              </a:rPr>
              <a:t> </a:t>
            </a:r>
          </a:p>
          <a:p>
            <a:pPr algn="l">
              <a:defRPr/>
            </a:pPr>
            <a:r>
              <a:rPr lang="de-DE" sz="1600" dirty="0" smtClean="0">
                <a:latin typeface="+mj-lt"/>
              </a:rPr>
              <a:t>Modules,  </a:t>
            </a:r>
          </a:p>
          <a:p>
            <a:pPr algn="l">
              <a:defRPr/>
            </a:pPr>
            <a:r>
              <a:rPr lang="de-DE" sz="1600" dirty="0" err="1" smtClean="0">
                <a:latin typeface="+mj-lt"/>
              </a:rPr>
              <a:t>pallet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buffer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with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sensors</a:t>
            </a:r>
            <a:r>
              <a:rPr lang="de-DE" sz="1600" dirty="0" smtClean="0">
                <a:latin typeface="+mj-lt"/>
              </a:rPr>
              <a:t>, </a:t>
            </a:r>
          </a:p>
          <a:p>
            <a:pPr algn="l">
              <a:defRPr/>
            </a:pPr>
            <a:r>
              <a:rPr lang="de-DE" sz="1600" dirty="0" smtClean="0">
                <a:latin typeface="+mj-lt"/>
              </a:rPr>
              <a:t>Roller </a:t>
            </a:r>
            <a:r>
              <a:rPr lang="de-DE" sz="1600" dirty="0" err="1" smtClean="0">
                <a:latin typeface="+mj-lt"/>
              </a:rPr>
              <a:t>chains</a:t>
            </a:r>
            <a:r>
              <a:rPr lang="de-DE" sz="1600" dirty="0" smtClean="0">
                <a:latin typeface="+mj-lt"/>
              </a:rPr>
              <a:t> (1 IN, 2 OUT)</a:t>
            </a:r>
            <a:endParaRPr lang="en-GB" sz="1600" dirty="0" smtClean="0">
              <a:latin typeface="+mj-lt"/>
            </a:endParaRPr>
          </a:p>
          <a:p>
            <a:pPr algn="l">
              <a:defRPr/>
            </a:pPr>
            <a:endParaRPr lang="de-DE" sz="1600" dirty="0" smtClean="0">
              <a:latin typeface="+mj-lt"/>
            </a:endParaRPr>
          </a:p>
          <a:p>
            <a:pPr algn="l">
              <a:defRPr/>
            </a:pPr>
            <a:endParaRPr lang="de-DE" sz="1600" dirty="0" smtClean="0">
              <a:latin typeface="+mj-lt"/>
            </a:endParaRPr>
          </a:p>
          <a:p>
            <a:pPr algn="l">
              <a:defRPr/>
            </a:pPr>
            <a:endParaRPr lang="de-DE" sz="1600" dirty="0" smtClean="0">
              <a:latin typeface="+mj-lt"/>
            </a:endParaRPr>
          </a:p>
          <a:p>
            <a:pPr algn="l">
              <a:defRPr/>
            </a:pPr>
            <a:endParaRPr lang="de-DE" sz="1600" dirty="0" smtClean="0">
              <a:latin typeface="+mj-lt"/>
            </a:endParaRPr>
          </a:p>
          <a:p>
            <a:pPr algn="l">
              <a:defRPr/>
            </a:pPr>
            <a:r>
              <a:rPr lang="de-DE" sz="1600" dirty="0" smtClean="0">
                <a:latin typeface="+mj-lt"/>
              </a:rPr>
              <a:t>In </a:t>
            </a:r>
            <a:r>
              <a:rPr lang="de-DE" sz="1600" dirty="0" err="1" smtClean="0">
                <a:latin typeface="+mj-lt"/>
              </a:rPr>
              <a:t>the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ProLog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factory</a:t>
            </a:r>
            <a:endParaRPr lang="de-DE" sz="1600" dirty="0" smtClean="0">
              <a:latin typeface="+mj-lt"/>
            </a:endParaRPr>
          </a:p>
          <a:p>
            <a:pPr algn="l">
              <a:defRPr/>
            </a:pPr>
            <a:r>
              <a:rPr lang="de-DE" sz="1600" dirty="0" smtClean="0">
                <a:latin typeface="+mj-lt"/>
              </a:rPr>
              <a:t>all </a:t>
            </a:r>
            <a:r>
              <a:rPr lang="de-DE" sz="1600" dirty="0" err="1" smtClean="0">
                <a:latin typeface="+mj-lt"/>
              </a:rPr>
              <a:t>typical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automation</a:t>
            </a:r>
            <a:r>
              <a:rPr lang="de-DE" sz="1600" dirty="0" smtClean="0">
                <a:latin typeface="+mj-lt"/>
              </a:rPr>
              <a:t> </a:t>
            </a:r>
          </a:p>
          <a:p>
            <a:pPr algn="l">
              <a:defRPr/>
            </a:pPr>
            <a:r>
              <a:rPr lang="de-DE" sz="1600" dirty="0" err="1" smtClean="0">
                <a:latin typeface="+mj-lt"/>
              </a:rPr>
              <a:t>components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are</a:t>
            </a:r>
            <a:r>
              <a:rPr lang="de-DE" sz="1600" dirty="0" smtClean="0">
                <a:latin typeface="+mj-lt"/>
              </a:rPr>
              <a:t> </a:t>
            </a:r>
          </a:p>
          <a:p>
            <a:pPr algn="l">
              <a:defRPr/>
            </a:pPr>
            <a:r>
              <a:rPr lang="de-DE" sz="1600" dirty="0" err="1" smtClean="0">
                <a:latin typeface="+mj-lt"/>
              </a:rPr>
              <a:t>integrated</a:t>
            </a:r>
            <a:r>
              <a:rPr lang="de-DE" sz="1600" dirty="0" smtClean="0">
                <a:latin typeface="+mj-lt"/>
              </a:rPr>
              <a:t>.</a:t>
            </a:r>
            <a:endParaRPr lang="en-GB" sz="1600" dirty="0" smtClean="0">
              <a:latin typeface="+mj-lt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Robot </a:t>
            </a:r>
            <a:r>
              <a:rPr lang="de-DE" sz="1600" dirty="0" err="1" smtClean="0"/>
              <a:t>application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Industrial 5 </a:t>
            </a:r>
            <a:r>
              <a:rPr lang="de-DE" sz="1600" dirty="0" err="1" smtClean="0"/>
              <a:t>or</a:t>
            </a:r>
            <a:r>
              <a:rPr lang="de-DE" sz="1600" dirty="0" smtClean="0"/>
              <a:t> 6 </a:t>
            </a:r>
            <a:r>
              <a:rPr lang="de-DE" sz="1600" dirty="0" err="1" smtClean="0"/>
              <a:t>axis</a:t>
            </a:r>
            <a:r>
              <a:rPr lang="de-DE" sz="1600" dirty="0" smtClean="0"/>
              <a:t> </a:t>
            </a:r>
            <a:r>
              <a:rPr lang="de-DE" sz="1600" dirty="0" err="1" smtClean="0"/>
              <a:t>robot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Simulation ‚CIROS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‘</a:t>
            </a:r>
            <a:endParaRPr lang="de-DE" sz="16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9" name="Grafik 8" descr="IMG_1793.JPG"/>
          <p:cNvPicPr>
            <a:picLocks noChangeAspect="1"/>
          </p:cNvPicPr>
          <p:nvPr/>
        </p:nvPicPr>
        <p:blipFill>
          <a:blip r:embed="rId3" cstate="print"/>
          <a:srcRect l="3843"/>
          <a:stretch>
            <a:fillRect/>
          </a:stretch>
        </p:blipFill>
        <p:spPr>
          <a:xfrm>
            <a:off x="6357950" y="1881178"/>
            <a:ext cx="2143140" cy="1485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_MG_0886.JPG"/>
          <p:cNvPicPr>
            <a:picLocks noChangeAspect="1"/>
          </p:cNvPicPr>
          <p:nvPr/>
        </p:nvPicPr>
        <p:blipFill>
          <a:blip r:embed="rId4" cstate="print"/>
          <a:srcRect l="39889" t="48971" r="18366"/>
          <a:stretch>
            <a:fillRect/>
          </a:stretch>
        </p:blipFill>
        <p:spPr>
          <a:xfrm>
            <a:off x="6357950" y="3468947"/>
            <a:ext cx="2143140" cy="1501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_MG_0890.JPG"/>
          <p:cNvPicPr>
            <a:picLocks noChangeAspect="1"/>
          </p:cNvPicPr>
          <p:nvPr/>
        </p:nvPicPr>
        <p:blipFill>
          <a:blip r:embed="rId5" cstate="print"/>
          <a:srcRect t="22314" r="31121" b="5388"/>
          <a:stretch>
            <a:fillRect/>
          </a:stretch>
        </p:blipFill>
        <p:spPr>
          <a:xfrm>
            <a:off x="6357950" y="5072074"/>
            <a:ext cx="2143140" cy="1285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</a:t>
            </a:r>
            <a:r>
              <a:rPr lang="de-DE" sz="1600" b="1" dirty="0" err="1" smtClean="0"/>
              <a:t>ProLog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consists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3 </a:t>
            </a:r>
            <a:r>
              <a:rPr lang="de-DE" sz="1600" b="1" dirty="0" err="1" smtClean="0"/>
              <a:t>main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areas</a:t>
            </a:r>
            <a:r>
              <a:rPr lang="de-DE" sz="1600" b="1" dirty="0" smtClean="0"/>
              <a:t>:</a:t>
            </a:r>
          </a:p>
          <a:p>
            <a:pPr marL="273050" lvl="0" indent="-273050" algn="l">
              <a:buFont typeface="Arial" pitchFamily="34" charset="0"/>
              <a:buChar char="•"/>
            </a:pPr>
            <a:r>
              <a:rPr lang="en-GB" sz="1600" dirty="0" smtClean="0"/>
              <a:t>The Production Line, where the products are produced</a:t>
            </a:r>
          </a:p>
          <a:p>
            <a:pPr marL="273050" lvl="0" indent="-273050" algn="l">
              <a:buFont typeface="Arial" pitchFamily="34" charset="0"/>
              <a:buChar char="•"/>
            </a:pPr>
            <a:r>
              <a:rPr lang="en-GB" sz="1600" dirty="0" smtClean="0"/>
              <a:t>The Commissioning Station , where the orders are picked</a:t>
            </a:r>
          </a:p>
          <a:p>
            <a:pPr marL="273050" lvl="0" indent="-273050" algn="l">
              <a:buFont typeface="Arial" pitchFamily="34" charset="0"/>
              <a:buChar char="•"/>
            </a:pPr>
            <a:r>
              <a:rPr lang="en-GB" sz="1600" dirty="0" smtClean="0"/>
              <a:t>The Warehouse Area, where the orders (pallets) are buffered until delivery</a:t>
            </a:r>
          </a:p>
          <a:p>
            <a:pPr algn="l"/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6" name="Grafik 22" descr="Pro_Log_0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714744" y="2847994"/>
            <a:ext cx="4656928" cy="329565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3643306" y="2285992"/>
            <a:ext cx="1643074" cy="4286280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Production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line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5357818" y="2285992"/>
            <a:ext cx="3429024" cy="3105405"/>
          </a:xfrm>
          <a:prstGeom prst="rect">
            <a:avLst/>
          </a:prstGeom>
          <a:solidFill>
            <a:schemeClr val="accent2">
              <a:lumMod val="5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Warehouse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area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5357818" y="5438899"/>
            <a:ext cx="3429024" cy="1133373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marL="0" marR="0" indent="0" algn="l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de-DE" sz="1600" dirty="0" err="1" smtClean="0">
                <a:latin typeface="+mj-lt"/>
              </a:rPr>
              <a:t>Commissioning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station</a:t>
            </a:r>
            <a:endParaRPr lang="en-GB" sz="1600" dirty="0" smtClean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t"/>
          <a:lstStyle/>
          <a:p>
            <a:pPr algn="l">
              <a:defRPr/>
            </a:pPr>
            <a:r>
              <a:rPr lang="de-DE" sz="1600" dirty="0" smtClean="0">
                <a:latin typeface="+mj-lt"/>
              </a:rPr>
              <a:t>Robot Simulation CIROS</a:t>
            </a:r>
            <a:endParaRPr lang="en-GB" sz="1600" dirty="0" smtClean="0">
              <a:latin typeface="+mj-lt"/>
            </a:endParaRP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CIROS® Robotics is ideally 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suited for learning how to 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program and commission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industrial robot systems.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The program offers a large 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number of different robot 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models. </a:t>
            </a:r>
          </a:p>
          <a:p>
            <a:pPr algn="l">
              <a:defRPr/>
            </a:pPr>
            <a:endParaRPr lang="de-DE" sz="1600" dirty="0" smtClean="0">
              <a:latin typeface="+mj-lt"/>
            </a:endParaRPr>
          </a:p>
          <a:p>
            <a:pPr algn="l">
              <a:defRPr/>
            </a:pPr>
            <a:endParaRPr lang="de-DE" sz="1600" dirty="0" smtClean="0">
              <a:latin typeface="+mj-lt"/>
            </a:endParaRPr>
          </a:p>
          <a:p>
            <a:pPr algn="l">
              <a:defRPr/>
            </a:pPr>
            <a:endParaRPr lang="de-DE" sz="1600" dirty="0" smtClean="0">
              <a:latin typeface="+mj-lt"/>
            </a:endParaRPr>
          </a:p>
          <a:p>
            <a:pPr algn="l">
              <a:defRPr/>
            </a:pPr>
            <a:endParaRPr lang="de-DE" sz="1600" dirty="0" smtClean="0">
              <a:latin typeface="+mj-lt"/>
            </a:endParaRPr>
          </a:p>
          <a:p>
            <a:pPr algn="l">
              <a:defRPr/>
            </a:pPr>
            <a:endParaRPr lang="en-GB" sz="1600" dirty="0" smtClean="0">
              <a:latin typeface="+mj-lt"/>
            </a:endParaRP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The integrated training 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program on robotics conveys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everything from the basic 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principles of handling 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technology to the use of </a:t>
            </a:r>
          </a:p>
          <a:p>
            <a:pPr algn="l">
              <a:defRPr/>
            </a:pPr>
            <a:r>
              <a:rPr lang="en-GB" sz="1600" dirty="0" smtClean="0">
                <a:latin typeface="+mj-lt"/>
              </a:rPr>
              <a:t>robots in space missions.</a:t>
            </a:r>
            <a:endParaRPr lang="de-DE" sz="1600" dirty="0" smtClean="0">
              <a:latin typeface="+mj-lt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Robot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application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with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Industrial 5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or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6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axis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</a:t>
            </a:r>
            <a:endParaRPr lang="de-DE" sz="16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Simulation ‚CIROS</a:t>
            </a:r>
            <a:r>
              <a:rPr lang="de-DE" sz="1600" dirty="0" smtClean="0"/>
              <a:t>‘</a:t>
            </a:r>
            <a:endParaRPr lang="de-DE" sz="1600" dirty="0" smtClean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0" name="Grafik 9" descr="Screen_CIROS_Robotics_2_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9327" y="1857364"/>
            <a:ext cx="2476517" cy="1857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0106" y="4429132"/>
            <a:ext cx="2480984" cy="193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5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Mobile </a:t>
            </a:r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Mobile </a:t>
            </a:r>
            <a:r>
              <a:rPr lang="de-DE" sz="1600" dirty="0" err="1" smtClean="0"/>
              <a:t>robot</a:t>
            </a:r>
            <a:r>
              <a:rPr lang="de-DE" sz="1600" dirty="0" smtClean="0"/>
              <a:t> ‚</a:t>
            </a:r>
            <a:r>
              <a:rPr lang="de-DE" sz="1600" dirty="0" err="1" smtClean="0"/>
              <a:t>Robotino</a:t>
            </a:r>
            <a:r>
              <a:rPr lang="de-DE" sz="1600" dirty="0" smtClean="0"/>
              <a:t>‘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Robotino</a:t>
            </a:r>
            <a:r>
              <a:rPr lang="de-DE" sz="1600" dirty="0" smtClean="0"/>
              <a:t> View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Robotino</a:t>
            </a:r>
            <a:r>
              <a:rPr lang="de-DE" sz="1600" dirty="0" smtClean="0"/>
              <a:t> SIM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Special </a:t>
            </a:r>
            <a:r>
              <a:rPr lang="de-DE" sz="1600" dirty="0" err="1" smtClean="0"/>
              <a:t>applications</a:t>
            </a:r>
            <a:r>
              <a:rPr lang="de-DE" sz="1600" dirty="0" smtClean="0"/>
              <a:t> </a:t>
            </a:r>
            <a:endParaRPr lang="de-DE" sz="1600" dirty="0" smtClean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9" name="Grafik 8" descr="ProLog_Robotino_06.JPG"/>
          <p:cNvPicPr>
            <a:picLocks noChangeAspect="1"/>
          </p:cNvPicPr>
          <p:nvPr/>
        </p:nvPicPr>
        <p:blipFill>
          <a:blip r:embed="rId3" cstate="print"/>
          <a:srcRect l="15294" r="12591"/>
          <a:stretch>
            <a:fillRect/>
          </a:stretch>
        </p:blipFill>
        <p:spPr>
          <a:xfrm>
            <a:off x="3428992" y="2325856"/>
            <a:ext cx="5143536" cy="4057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5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1600" b="1" dirty="0" smtClean="0"/>
              <a:t>Mobile </a:t>
            </a:r>
            <a:r>
              <a:rPr lang="de-DE" sz="1600" b="1" dirty="0" err="1" smtClean="0"/>
              <a:t>robot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Robotino</a:t>
            </a:r>
            <a:r>
              <a:rPr lang="en-GB" sz="1600" b="1" baseline="30000" dirty="0" smtClean="0"/>
              <a:t>®</a:t>
            </a:r>
            <a:r>
              <a:rPr lang="en-GB" sz="1600" b="1" dirty="0" smtClean="0"/>
              <a:t> </a:t>
            </a:r>
            <a:endParaRPr lang="de-DE" sz="1600" b="1" dirty="0" smtClean="0"/>
          </a:p>
          <a:p>
            <a:pPr algn="l"/>
            <a:r>
              <a:rPr lang="en-GB" sz="1600" dirty="0" smtClean="0"/>
              <a:t>Interactive </a:t>
            </a:r>
            <a:r>
              <a:rPr lang="en-GB" sz="1600" dirty="0" smtClean="0"/>
              <a:t>learning:</a:t>
            </a:r>
          </a:p>
          <a:p>
            <a:pPr algn="l"/>
            <a:r>
              <a:rPr lang="en-GB" sz="1600" dirty="0" smtClean="0"/>
              <a:t>The </a:t>
            </a:r>
            <a:r>
              <a:rPr lang="en-GB" sz="1600" dirty="0" err="1" smtClean="0"/>
              <a:t>Robotino</a:t>
            </a:r>
            <a:r>
              <a:rPr lang="en-GB" sz="1600" baseline="30000" dirty="0" smtClean="0"/>
              <a:t>®</a:t>
            </a:r>
            <a:r>
              <a:rPr lang="en-GB" sz="1600" dirty="0" smtClean="0"/>
              <a:t> is autonomous! Numerous sensors, a camera </a:t>
            </a:r>
          </a:p>
          <a:p>
            <a:pPr algn="l"/>
            <a:r>
              <a:rPr lang="en-GB" sz="1600" dirty="0" smtClean="0"/>
              <a:t>and a high-performance controller provide the system with </a:t>
            </a:r>
          </a:p>
          <a:p>
            <a:pPr algn="l"/>
            <a:r>
              <a:rPr lang="en-GB" sz="1600" dirty="0" smtClean="0"/>
              <a:t>the necessary „intelligence“. So when it is correctly </a:t>
            </a:r>
          </a:p>
          <a:p>
            <a:pPr algn="l"/>
            <a:r>
              <a:rPr lang="en-GB" sz="1600" dirty="0" smtClean="0"/>
              <a:t>programmed, it can handle the tasks assigned to it </a:t>
            </a:r>
          </a:p>
          <a:p>
            <a:pPr algn="l"/>
            <a:r>
              <a:rPr lang="en-GB" sz="1600" dirty="0" smtClean="0"/>
              <a:t>autonomously.</a:t>
            </a:r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Mobile </a:t>
            </a:r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Mobile </a:t>
            </a:r>
            <a:r>
              <a:rPr lang="de-DE" sz="1600" dirty="0" err="1" smtClean="0"/>
              <a:t>robot</a:t>
            </a:r>
            <a:r>
              <a:rPr lang="de-DE" sz="1600" dirty="0" smtClean="0"/>
              <a:t> ‚</a:t>
            </a:r>
            <a:r>
              <a:rPr lang="de-DE" sz="1600" dirty="0" err="1" smtClean="0"/>
              <a:t>Robotino</a:t>
            </a:r>
            <a:r>
              <a:rPr lang="de-DE" sz="1600" dirty="0" smtClean="0"/>
              <a:t>‘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View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SIM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Special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applications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de-DE" sz="16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525025"/>
            <a:ext cx="5000660" cy="288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5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1600" b="1" dirty="0" err="1" smtClean="0"/>
              <a:t>Robotino</a:t>
            </a:r>
            <a:r>
              <a:rPr lang="en-GB" sz="1600" b="1" baseline="30000" dirty="0" smtClean="0"/>
              <a:t>®</a:t>
            </a:r>
            <a:r>
              <a:rPr lang="en-GB" sz="1600" b="1" dirty="0" smtClean="0"/>
              <a:t> </a:t>
            </a:r>
            <a:r>
              <a:rPr lang="en-GB" sz="1600" b="1" dirty="0" smtClean="0"/>
              <a:t>View</a:t>
            </a:r>
            <a:endParaRPr lang="de-DE" sz="1600" b="1" dirty="0" smtClean="0"/>
          </a:p>
          <a:p>
            <a:pPr algn="l"/>
            <a:r>
              <a:rPr lang="en-GB" sz="1600" dirty="0" err="1" smtClean="0"/>
              <a:t>Robotino</a:t>
            </a:r>
            <a:r>
              <a:rPr lang="en-GB" sz="1600" dirty="0" smtClean="0"/>
              <a:t>® View is the inter-</a:t>
            </a:r>
          </a:p>
          <a:p>
            <a:pPr algn="l"/>
            <a:r>
              <a:rPr lang="en-GB" sz="1600" dirty="0" smtClean="0"/>
              <a:t>active, graphical programming </a:t>
            </a:r>
          </a:p>
          <a:p>
            <a:pPr algn="l"/>
            <a:r>
              <a:rPr lang="en-GB" sz="1600" dirty="0" smtClean="0"/>
              <a:t>and Learning environment for </a:t>
            </a:r>
          </a:p>
          <a:p>
            <a:pPr algn="l"/>
            <a:r>
              <a:rPr lang="en-GB" sz="1600" dirty="0" err="1" smtClean="0"/>
              <a:t>Robotino</a:t>
            </a:r>
            <a:r>
              <a:rPr lang="en-GB" sz="1600" dirty="0" smtClean="0"/>
              <a:t>®. It communicates </a:t>
            </a:r>
          </a:p>
          <a:p>
            <a:pPr algn="l"/>
            <a:r>
              <a:rPr lang="en-GB" sz="1600" dirty="0" smtClean="0"/>
              <a:t>directly with the robot</a:t>
            </a:r>
          </a:p>
          <a:p>
            <a:pPr algn="l"/>
            <a:r>
              <a:rPr lang="en-GB" sz="1600" dirty="0" smtClean="0"/>
              <a:t>system via wireless LAN,</a:t>
            </a:r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err="1" smtClean="0"/>
              <a:t>Robotics</a:t>
            </a:r>
            <a:r>
              <a:rPr lang="de-DE" sz="1600" dirty="0" smtClean="0"/>
              <a:t> &amp; Mobile </a:t>
            </a:r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Mobile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‚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‘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Robotino</a:t>
            </a:r>
            <a:r>
              <a:rPr lang="de-DE" sz="1600" dirty="0" smtClean="0"/>
              <a:t> View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SIM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Special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applications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7" name="Picture 4" descr="scre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883451"/>
            <a:ext cx="2427274" cy="183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5857884" y="4000504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Wireless LAN</a:t>
            </a:r>
          </a:p>
          <a:p>
            <a:r>
              <a:rPr lang="de-DE" dirty="0" err="1" smtClean="0"/>
              <a:t>communication</a:t>
            </a:r>
            <a:endParaRPr lang="en-GB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 rot="5400000">
            <a:off x="7108049" y="4250537"/>
            <a:ext cx="786612" cy="794"/>
          </a:xfrm>
          <a:prstGeom prst="straightConnector1">
            <a:avLst/>
          </a:prstGeom>
          <a:solidFill>
            <a:srgbClr val="BAD5E6"/>
          </a:solidFill>
          <a:ln w="444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pic>
        <p:nvPicPr>
          <p:cNvPr id="16" name="Grafik 15" descr="ProLog_Robotino_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5000636"/>
            <a:ext cx="2391664" cy="1380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 descr="ProLog_Robotino_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5009164"/>
            <a:ext cx="2428860" cy="13815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5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1600" b="1" dirty="0" err="1" smtClean="0"/>
              <a:t>Robotino</a:t>
            </a:r>
            <a:r>
              <a:rPr lang="en-GB" sz="1600" b="1" baseline="30000" dirty="0" smtClean="0"/>
              <a:t>®</a:t>
            </a:r>
            <a:r>
              <a:rPr lang="en-GB" sz="1600" b="1" dirty="0" smtClean="0"/>
              <a:t> SIM</a:t>
            </a:r>
            <a:endParaRPr lang="de-DE" sz="1600" b="1" dirty="0" smtClean="0"/>
          </a:p>
          <a:p>
            <a:pPr algn="l"/>
            <a:r>
              <a:rPr lang="en-GB" sz="1600" dirty="0" smtClean="0"/>
              <a:t>The integrated 3D simulation </a:t>
            </a:r>
          </a:p>
          <a:p>
            <a:pPr algn="l"/>
            <a:r>
              <a:rPr lang="en-GB" sz="1600" dirty="0" smtClean="0"/>
              <a:t>Simulates the moving behaviour, </a:t>
            </a:r>
          </a:p>
          <a:p>
            <a:pPr algn="l"/>
            <a:r>
              <a:rPr lang="en-GB" sz="1600" dirty="0" smtClean="0"/>
              <a:t>the distance sensors and the </a:t>
            </a:r>
          </a:p>
          <a:p>
            <a:pPr algn="l"/>
            <a:r>
              <a:rPr lang="en-GB" sz="1600" dirty="0" smtClean="0"/>
              <a:t>camera in a predefined working </a:t>
            </a:r>
          </a:p>
          <a:p>
            <a:pPr algn="l"/>
            <a:r>
              <a:rPr lang="en-GB" sz="1600" dirty="0" smtClean="0"/>
              <a:t>environment. This enables you to </a:t>
            </a:r>
          </a:p>
          <a:p>
            <a:pPr algn="l"/>
            <a:r>
              <a:rPr lang="en-GB" sz="1600" dirty="0" smtClean="0"/>
              <a:t>test your first </a:t>
            </a:r>
            <a:r>
              <a:rPr lang="en-GB" sz="1600" dirty="0" err="1" smtClean="0"/>
              <a:t>Robotino</a:t>
            </a:r>
            <a:r>
              <a:rPr lang="en-GB" sz="1600" dirty="0" smtClean="0"/>
              <a:t>® View </a:t>
            </a:r>
          </a:p>
          <a:p>
            <a:pPr algn="l"/>
            <a:r>
              <a:rPr lang="en-GB" sz="1600" dirty="0" smtClean="0"/>
              <a:t>programs in the simulation</a:t>
            </a:r>
          </a:p>
          <a:p>
            <a:pPr algn="l"/>
            <a:r>
              <a:rPr lang="en-GB" sz="1600" dirty="0" smtClean="0"/>
              <a:t>before using them on the real</a:t>
            </a:r>
          </a:p>
          <a:p>
            <a:pPr algn="l"/>
            <a:r>
              <a:rPr lang="en-GB" sz="1600" dirty="0" err="1" smtClean="0"/>
              <a:t>Robotino</a:t>
            </a:r>
            <a:r>
              <a:rPr lang="en-GB" sz="1600" dirty="0" smtClean="0"/>
              <a:t>®.</a:t>
            </a:r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err="1" smtClean="0"/>
              <a:t>Robotics</a:t>
            </a:r>
            <a:r>
              <a:rPr lang="de-DE" sz="1600" dirty="0" smtClean="0"/>
              <a:t> &amp; Mobile </a:t>
            </a:r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Mobile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‚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‘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View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Robotino</a:t>
            </a:r>
            <a:r>
              <a:rPr lang="de-DE" sz="1600" dirty="0" smtClean="0"/>
              <a:t> SIM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Special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applications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0" name="Grafik 9" descr="RobotinoView2_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3088" y="3429000"/>
            <a:ext cx="2123652" cy="142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RobotinoSim_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1928802"/>
            <a:ext cx="213879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RobotinoView2_S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5339" y="5000636"/>
            <a:ext cx="2101401" cy="1442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6"/>
          <a:srcRect l="41458" t="37309" r="19534" b="32965"/>
          <a:stretch>
            <a:fillRect/>
          </a:stretch>
        </p:blipFill>
        <p:spPr bwMode="auto">
          <a:xfrm>
            <a:off x="3428992" y="5000636"/>
            <a:ext cx="2428892" cy="143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2">
              <a:lumMod val="5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1600" b="1" dirty="0" smtClean="0"/>
              <a:t>Special </a:t>
            </a:r>
            <a:r>
              <a:rPr lang="de-DE" sz="1600" b="1" dirty="0" err="1" smtClean="0"/>
              <a:t>applications</a:t>
            </a:r>
            <a:endParaRPr lang="de-DE" sz="1600" b="1" dirty="0" smtClean="0"/>
          </a:p>
          <a:p>
            <a:pPr algn="l"/>
            <a:r>
              <a:rPr lang="de-DE" sz="1600" dirty="0" smtClean="0"/>
              <a:t>The </a:t>
            </a:r>
            <a:r>
              <a:rPr lang="de-DE" sz="1600" dirty="0" smtClean="0"/>
              <a:t>open </a:t>
            </a:r>
            <a:r>
              <a:rPr lang="de-DE" sz="1600" dirty="0" err="1" smtClean="0"/>
              <a:t>structure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Robotino</a:t>
            </a:r>
            <a:r>
              <a:rPr lang="de-DE" sz="1600" dirty="0" smtClean="0"/>
              <a:t> </a:t>
            </a:r>
            <a:r>
              <a:rPr lang="de-DE" sz="1600" dirty="0" err="1" smtClean="0"/>
              <a:t>allows</a:t>
            </a:r>
            <a:r>
              <a:rPr lang="de-DE" sz="1600" dirty="0" smtClean="0"/>
              <a:t> a </a:t>
            </a:r>
            <a:r>
              <a:rPr lang="de-DE" sz="1600" dirty="0" err="1" smtClean="0"/>
              <a:t>wide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different </a:t>
            </a:r>
          </a:p>
          <a:p>
            <a:pPr algn="l"/>
            <a:r>
              <a:rPr lang="de-DE" sz="1600" dirty="0" err="1" smtClean="0"/>
              <a:t>applications</a:t>
            </a:r>
            <a:r>
              <a:rPr lang="de-DE" sz="1600" dirty="0" smtClean="0"/>
              <a:t>. </a:t>
            </a:r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solidFill>
              <a:srgbClr val="999999"/>
            </a:solidFill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err="1" smtClean="0"/>
              <a:t>Robotics</a:t>
            </a:r>
            <a:r>
              <a:rPr lang="de-DE" sz="1600" dirty="0" smtClean="0"/>
              <a:t> &amp; Mobile </a:t>
            </a:r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Mobile 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‚</a:t>
            </a: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‘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View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>
                <a:solidFill>
                  <a:schemeClr val="accent3">
                    <a:lumMod val="75000"/>
                  </a:schemeClr>
                </a:solidFill>
              </a:rPr>
              <a:t>Robotino</a:t>
            </a:r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 SIM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Special </a:t>
            </a:r>
            <a:r>
              <a:rPr lang="de-DE" sz="1600" dirty="0" err="1" smtClean="0"/>
              <a:t>applications</a:t>
            </a:r>
            <a:r>
              <a:rPr lang="de-DE" sz="1600" dirty="0" smtClean="0"/>
              <a:t> </a:t>
            </a: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857364"/>
            <a:ext cx="2600273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http://blog.directorgate.com/wp-content/uploads/2008/02/apple-iphone.jpg"/>
          <p:cNvPicPr/>
          <p:nvPr/>
        </p:nvPicPr>
        <p:blipFill>
          <a:blip r:embed="rId4" cstate="print"/>
          <a:srcRect l="10385" t="4899" r="8082" b="5476"/>
          <a:stretch>
            <a:fillRect/>
          </a:stretch>
        </p:blipFill>
        <p:spPr bwMode="auto">
          <a:xfrm>
            <a:off x="3500430" y="5072074"/>
            <a:ext cx="690520" cy="1222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Grafik 19" descr="ProLog_Robotino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4570604"/>
            <a:ext cx="3186137" cy="1803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Gerade Verbindung mit Pfeil 18"/>
          <p:cNvCxnSpPr/>
          <p:nvPr/>
        </p:nvCxnSpPr>
        <p:spPr>
          <a:xfrm flipV="1">
            <a:off x="4500562" y="5715016"/>
            <a:ext cx="1214446" cy="28575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 descr="ProLog_Robotino_01.JPG"/>
          <p:cNvPicPr>
            <a:picLocks noChangeAspect="1"/>
          </p:cNvPicPr>
          <p:nvPr/>
        </p:nvPicPr>
        <p:blipFill>
          <a:blip r:embed="rId5" cstate="print"/>
          <a:srcRect l="35874" r="33711" b="60387"/>
          <a:stretch>
            <a:fillRect/>
          </a:stretch>
        </p:blipFill>
        <p:spPr>
          <a:xfrm>
            <a:off x="5857884" y="2428867"/>
            <a:ext cx="1714512" cy="1263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4">
              <a:lumMod val="65000"/>
              <a:lumOff val="35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dirty="0" smtClean="0"/>
              <a:t>The PRO-LOG Factory covers all state of the art industrial </a:t>
            </a:r>
            <a:endParaRPr lang="en-GB" sz="1600" dirty="0" smtClean="0"/>
          </a:p>
          <a:p>
            <a:pPr algn="l"/>
            <a:r>
              <a:rPr lang="en-GB" sz="1600" dirty="0" smtClean="0"/>
              <a:t>communication </a:t>
            </a:r>
            <a:r>
              <a:rPr lang="en-GB" sz="1600" dirty="0" smtClean="0"/>
              <a:t>levels and control technologies.</a:t>
            </a:r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solidFill>
              <a:srgbClr val="999999"/>
            </a:solidFill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HMI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communication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/>
              <a:t>communication levels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/>
              <a:t>control technologies</a:t>
            </a: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0" name="Grafik 9" descr="WinCC-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3143248"/>
            <a:ext cx="5214974" cy="331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4">
              <a:lumMod val="65000"/>
              <a:lumOff val="35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smtClean="0"/>
              <a:t>The communication levels are: </a:t>
            </a:r>
          </a:p>
          <a:p>
            <a:pPr lvl="0" algn="l"/>
            <a:r>
              <a:rPr lang="en-GB" sz="1600" dirty="0" smtClean="0"/>
              <a:t>Factory level:   Order Entry</a:t>
            </a:r>
          </a:p>
          <a:p>
            <a:pPr lvl="0" algn="l"/>
            <a:r>
              <a:rPr lang="en-GB" sz="1600" dirty="0" smtClean="0"/>
              <a:t>Plant level: SCADA</a:t>
            </a:r>
          </a:p>
          <a:p>
            <a:pPr lvl="0" algn="l"/>
            <a:r>
              <a:rPr lang="en-GB" sz="1600" dirty="0" smtClean="0"/>
              <a:t>Device level: PLC, RC</a:t>
            </a:r>
            <a:endParaRPr lang="en-GB" sz="1800" dirty="0" smtClean="0"/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solidFill>
              <a:srgbClr val="999999"/>
            </a:solidFill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HMI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communication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/>
              <a:t>communication levels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control technologies</a:t>
            </a: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7" name="Grafik 24" descr="Pro_Log_03.jpg"/>
          <p:cNvPicPr/>
          <p:nvPr/>
        </p:nvPicPr>
        <p:blipFill>
          <a:blip r:embed="rId3" cstate="print">
            <a:lum bright="-18000"/>
          </a:blip>
          <a:stretch>
            <a:fillRect/>
          </a:stretch>
        </p:blipFill>
        <p:spPr>
          <a:xfrm>
            <a:off x="5286380" y="2857496"/>
            <a:ext cx="3146959" cy="32861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4">
              <a:lumMod val="65000"/>
              <a:lumOff val="35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smtClean="0"/>
              <a:t>The communication levels are: </a:t>
            </a:r>
          </a:p>
          <a:p>
            <a:pPr lvl="0" algn="l"/>
            <a:r>
              <a:rPr lang="en-GB" sz="1600" dirty="0" smtClean="0"/>
              <a:t>Factory level:   Order Entry</a:t>
            </a:r>
          </a:p>
          <a:p>
            <a:pPr lvl="0" algn="l"/>
            <a:r>
              <a:rPr lang="en-GB" sz="1600" dirty="0" smtClean="0"/>
              <a:t>Plant level: SCADA</a:t>
            </a:r>
          </a:p>
          <a:p>
            <a:pPr lvl="0" algn="l"/>
            <a:r>
              <a:rPr lang="en-GB" sz="1600" dirty="0" smtClean="0"/>
              <a:t>Device level: PLC, RC</a:t>
            </a:r>
            <a:endParaRPr lang="en-GB" sz="1800" dirty="0" smtClean="0"/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solidFill>
              <a:srgbClr val="999999"/>
            </a:solidFill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HMI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communication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/>
              <a:t>communication levels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control technologies</a:t>
            </a: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9" name="Grafik 8" descr="WinCC-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4071942"/>
            <a:ext cx="1859851" cy="2345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WinCC-0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4097919"/>
            <a:ext cx="2643206" cy="2322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WinCC-00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84" y="2143115"/>
            <a:ext cx="2646593" cy="180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4">
              <a:lumMod val="65000"/>
              <a:lumOff val="35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smtClean="0"/>
              <a:t>The communication levels are: </a:t>
            </a:r>
          </a:p>
          <a:p>
            <a:pPr lvl="0" algn="l"/>
            <a:r>
              <a:rPr lang="en-GB" sz="1600" dirty="0" smtClean="0"/>
              <a:t>Factory level:   Order Entry</a:t>
            </a:r>
          </a:p>
          <a:p>
            <a:pPr lvl="0" algn="l"/>
            <a:r>
              <a:rPr lang="en-GB" sz="1600" dirty="0" smtClean="0"/>
              <a:t>Plant level: SCADA</a:t>
            </a:r>
          </a:p>
          <a:p>
            <a:pPr lvl="0" algn="l"/>
            <a:r>
              <a:rPr lang="en-GB" sz="1600" dirty="0" smtClean="0"/>
              <a:t>Device level: PLC, RC</a:t>
            </a:r>
            <a:endParaRPr lang="en-GB" sz="1800" dirty="0" smtClean="0"/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solidFill>
              <a:srgbClr val="999999"/>
            </a:solidFill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HMI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communication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/>
              <a:t>communication levels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control technologies</a:t>
            </a: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8" name="Grafik 7" descr="WinCC-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900359"/>
            <a:ext cx="4321999" cy="3457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</a:t>
            </a:r>
            <a:r>
              <a:rPr lang="de-DE" sz="1600" b="1" dirty="0" err="1" smtClean="0"/>
              <a:t>ProLog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consists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3 </a:t>
            </a:r>
            <a:r>
              <a:rPr lang="de-DE" sz="1600" b="1" dirty="0" err="1" smtClean="0"/>
              <a:t>main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areas</a:t>
            </a:r>
            <a:r>
              <a:rPr lang="de-DE" sz="1600" b="1" dirty="0" smtClean="0"/>
              <a:t>:</a:t>
            </a:r>
          </a:p>
          <a:p>
            <a:pPr marL="273050" lvl="0" indent="-273050" algn="l">
              <a:buFont typeface="Arial" pitchFamily="34" charset="0"/>
              <a:buChar char="•"/>
            </a:pPr>
            <a:r>
              <a:rPr lang="en-GB" sz="1600" dirty="0" smtClean="0"/>
              <a:t>The Production Line, where the products are produced</a:t>
            </a:r>
          </a:p>
          <a:p>
            <a:pPr marL="273050" lvl="0" indent="-273050" algn="l">
              <a:buFont typeface="Arial" pitchFamily="34" charset="0"/>
              <a:buChar char="•"/>
            </a:pPr>
            <a:r>
              <a:rPr lang="en-GB" sz="1600" dirty="0" smtClean="0"/>
              <a:t>The Commissioning Station , where the orders are picked</a:t>
            </a:r>
          </a:p>
          <a:p>
            <a:pPr marL="273050" lvl="0" indent="-273050" algn="l">
              <a:buFont typeface="Arial" pitchFamily="34" charset="0"/>
              <a:buChar char="•"/>
            </a:pPr>
            <a:r>
              <a:rPr lang="en-GB" sz="1600" dirty="0" smtClean="0"/>
              <a:t>The Warehouse Area, where the orders (pallets) are buffered until delivery</a:t>
            </a:r>
          </a:p>
          <a:p>
            <a:pPr algn="l"/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3143240" y="3714752"/>
            <a:ext cx="2857520" cy="2071702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Production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line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072198" y="2357430"/>
            <a:ext cx="2857520" cy="2071702"/>
          </a:xfrm>
          <a:prstGeom prst="rect">
            <a:avLst/>
          </a:prstGeom>
          <a:solidFill>
            <a:schemeClr val="accent2">
              <a:lumMod val="5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Warehouse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area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072198" y="4500570"/>
            <a:ext cx="2857520" cy="2143140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t"/>
          <a:lstStyle/>
          <a:p>
            <a:pPr marL="0" marR="0" indent="0" algn="l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de-DE" sz="1600" dirty="0" err="1" smtClean="0">
                <a:latin typeface="+mj-lt"/>
              </a:rPr>
              <a:t>Commissioning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station</a:t>
            </a:r>
            <a:endParaRPr lang="en-GB" sz="1600" dirty="0" smtClean="0">
              <a:latin typeface="+mj-lt"/>
            </a:endParaRPr>
          </a:p>
        </p:txBody>
      </p:sp>
      <p:pic>
        <p:nvPicPr>
          <p:cNvPr id="9" name="Grafik 8" descr="ProLog_Detail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5000636"/>
            <a:ext cx="2571768" cy="1477322"/>
          </a:xfrm>
          <a:prstGeom prst="rect">
            <a:avLst/>
          </a:prstGeom>
        </p:spPr>
      </p:pic>
      <p:pic>
        <p:nvPicPr>
          <p:cNvPr id="11" name="Grafik 10" descr="ProLog_Detail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180705"/>
            <a:ext cx="2571768" cy="1462873"/>
          </a:xfrm>
          <a:prstGeom prst="rect">
            <a:avLst/>
          </a:prstGeom>
        </p:spPr>
      </p:pic>
      <p:pic>
        <p:nvPicPr>
          <p:cNvPr id="12" name="Grafik 11" descr="ProLog_Robotino_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857496"/>
            <a:ext cx="2571768" cy="14628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3286116" y="1714488"/>
            <a:ext cx="5357850" cy="4786346"/>
          </a:xfrm>
          <a:prstGeom prst="rect">
            <a:avLst/>
          </a:prstGeom>
          <a:solidFill>
            <a:schemeClr val="accent4">
              <a:lumMod val="65000"/>
              <a:lumOff val="35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600" b="1" dirty="0" smtClean="0"/>
              <a:t>The control technologies are: </a:t>
            </a:r>
          </a:p>
          <a:p>
            <a:pPr lvl="0" algn="l"/>
            <a:r>
              <a:rPr lang="en-GB" sz="1600" dirty="0" smtClean="0"/>
              <a:t>Ethernet, RFID and Wireless</a:t>
            </a:r>
          </a:p>
          <a:p>
            <a:pPr algn="l"/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endParaRPr lang="en-GB" sz="1600" dirty="0" smtClean="0"/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solidFill>
              <a:srgbClr val="999999"/>
            </a:solidFill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dirty="0" smtClean="0"/>
              <a:t>HMI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communication</a:t>
            </a:r>
            <a:r>
              <a:rPr lang="de-DE" sz="1600" dirty="0" smtClean="0"/>
              <a:t>: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communication levels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en-GB" sz="1600" dirty="0" smtClean="0"/>
              <a:t>control technologies</a:t>
            </a:r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7" name="Grafik 6" descr="IMG_1795.JPG"/>
          <p:cNvPicPr>
            <a:picLocks noChangeAspect="1"/>
          </p:cNvPicPr>
          <p:nvPr/>
        </p:nvPicPr>
        <p:blipFill>
          <a:blip r:embed="rId3" cstate="print"/>
          <a:srcRect l="23529" t="19531" r="14062" b="26011"/>
          <a:stretch>
            <a:fillRect/>
          </a:stretch>
        </p:blipFill>
        <p:spPr>
          <a:xfrm>
            <a:off x="4500562" y="3714752"/>
            <a:ext cx="2214578" cy="1288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IMG_1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5065888"/>
            <a:ext cx="2286016" cy="1332139"/>
          </a:xfrm>
          <a:prstGeom prst="rect">
            <a:avLst/>
          </a:prstGeom>
        </p:spPr>
      </p:pic>
      <p:pic>
        <p:nvPicPr>
          <p:cNvPr id="11" name="Grafik 10" descr="ProLog_Robotino_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357430"/>
            <a:ext cx="2214578" cy="1259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_MG_09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182" y="2357430"/>
            <a:ext cx="1714480" cy="992087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>
            <a:off x="5357818" y="2857496"/>
            <a:ext cx="1285886" cy="28575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20"/>
          <p:cNvSpPr txBox="1">
            <a:spLocks noChangeArrowheads="1"/>
          </p:cNvSpPr>
          <p:nvPr/>
        </p:nvSpPr>
        <p:spPr bwMode="auto">
          <a:xfrm>
            <a:off x="5500694" y="3071810"/>
            <a:ext cx="719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/>
              <a:t>WLAN</a:t>
            </a:r>
          </a:p>
        </p:txBody>
      </p:sp>
      <p:sp>
        <p:nvSpPr>
          <p:cNvPr id="19" name="Textfeld 20"/>
          <p:cNvSpPr txBox="1">
            <a:spLocks noChangeArrowheads="1"/>
          </p:cNvSpPr>
          <p:nvPr/>
        </p:nvSpPr>
        <p:spPr bwMode="auto">
          <a:xfrm>
            <a:off x="6000760" y="5214950"/>
            <a:ext cx="4961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smtClean="0"/>
              <a:t>RFID</a:t>
            </a:r>
            <a:endParaRPr lang="de-DE" b="1" dirty="0"/>
          </a:p>
        </p:txBody>
      </p:sp>
      <p:pic>
        <p:nvPicPr>
          <p:cNvPr id="20" name="Grafik 19" descr="G_SO10_XX_01445V.TIF"/>
          <p:cNvPicPr>
            <a:picLocks noChangeAspect="1"/>
          </p:cNvPicPr>
          <p:nvPr/>
        </p:nvPicPr>
        <p:blipFill>
          <a:blip r:embed="rId7" cstate="print">
            <a:lum bright="-18000"/>
          </a:blip>
          <a:stretch>
            <a:fillRect/>
          </a:stretch>
        </p:blipFill>
        <p:spPr>
          <a:xfrm>
            <a:off x="6500826" y="5715016"/>
            <a:ext cx="637222" cy="601592"/>
          </a:xfrm>
          <a:prstGeom prst="rect">
            <a:avLst/>
          </a:prstGeom>
        </p:spPr>
      </p:pic>
      <p:pic>
        <p:nvPicPr>
          <p:cNvPr id="22" name="Grafik 21" descr="Control_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5143512"/>
            <a:ext cx="1143008" cy="7929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endParaRPr lang="de-DE" sz="1600" b="1" dirty="0" smtClean="0"/>
          </a:p>
          <a:p>
            <a:pPr algn="l"/>
            <a:r>
              <a:rPr lang="de-DE" sz="1600" b="1" dirty="0" smtClean="0"/>
              <a:t>The </a:t>
            </a:r>
            <a:r>
              <a:rPr lang="de-DE" sz="1600" b="1" dirty="0" err="1" smtClean="0"/>
              <a:t>unique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platform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from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Festo</a:t>
            </a:r>
            <a:r>
              <a:rPr lang="de-DE" sz="1600" b="1" dirty="0" smtClean="0"/>
              <a:t> Didactic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for</a:t>
            </a:r>
            <a:r>
              <a:rPr lang="de-DE" sz="1600" dirty="0" smtClean="0"/>
              <a:t> an </a:t>
            </a:r>
            <a:r>
              <a:rPr lang="de-DE" sz="1600" dirty="0" err="1" smtClean="0"/>
              <a:t>enthusiastic</a:t>
            </a:r>
            <a:r>
              <a:rPr lang="de-DE" sz="1600" dirty="0" smtClean="0"/>
              <a:t> </a:t>
            </a:r>
            <a:r>
              <a:rPr lang="de-DE" sz="1600" dirty="0" err="1" smtClean="0"/>
              <a:t>training</a:t>
            </a:r>
            <a:r>
              <a:rPr lang="de-DE" sz="1600" dirty="0" smtClean="0"/>
              <a:t> in Logistics, </a:t>
            </a:r>
            <a:r>
              <a:rPr lang="de-DE" sz="1600" dirty="0" err="1" smtClean="0"/>
              <a:t>communication</a:t>
            </a:r>
            <a:r>
              <a:rPr lang="de-DE" sz="1600" dirty="0" smtClean="0"/>
              <a:t> </a:t>
            </a:r>
            <a:r>
              <a:rPr lang="de-DE" sz="1600" dirty="0" err="1" smtClean="0"/>
              <a:t>technolgy</a:t>
            </a:r>
            <a:r>
              <a:rPr lang="de-DE" sz="1600" dirty="0" smtClean="0"/>
              <a:t>, </a:t>
            </a:r>
            <a:r>
              <a:rPr lang="de-DE" sz="1600" dirty="0" err="1" smtClean="0"/>
              <a:t>mechatronics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industrial</a:t>
            </a:r>
            <a:r>
              <a:rPr lang="de-DE" sz="1600" dirty="0" smtClean="0"/>
              <a:t> </a:t>
            </a:r>
            <a:r>
              <a:rPr lang="de-DE" sz="1600" dirty="0" err="1" smtClean="0"/>
              <a:t>engineering</a:t>
            </a:r>
            <a:r>
              <a:rPr lang="de-DE" sz="1600" dirty="0" smtClean="0"/>
              <a:t>.</a:t>
            </a:r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6" name="ProLog_factor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317866" y="3286124"/>
            <a:ext cx="5540414" cy="31164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Material </a:t>
            </a:r>
            <a:r>
              <a:rPr lang="de-DE" sz="1600" b="1" dirty="0" err="1" smtClean="0"/>
              <a:t>flow</a:t>
            </a:r>
            <a:r>
              <a:rPr lang="de-DE" sz="1600" b="1" dirty="0" smtClean="0"/>
              <a:t>:</a:t>
            </a:r>
          </a:p>
          <a:p>
            <a:pPr algn="l"/>
            <a:r>
              <a:rPr lang="en-GB" sz="1600" dirty="0" smtClean="0"/>
              <a:t>The processes and the material flow  in PRO-LOG Factory is an image of a real production and distributing enterprise. </a:t>
            </a:r>
          </a:p>
          <a:p>
            <a:pPr algn="l"/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3" name="Grafik 23" descr="Pro_Log_0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86248" y="2143116"/>
            <a:ext cx="4143404" cy="42148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Material </a:t>
            </a:r>
            <a:r>
              <a:rPr lang="de-DE" sz="1600" b="1" dirty="0" err="1" smtClean="0"/>
              <a:t>flow</a:t>
            </a:r>
            <a:r>
              <a:rPr lang="de-DE" sz="1600" b="1" dirty="0" smtClean="0"/>
              <a:t>:</a:t>
            </a:r>
          </a:p>
          <a:p>
            <a:pPr algn="l"/>
            <a:r>
              <a:rPr lang="en-GB" sz="1600" dirty="0" smtClean="0"/>
              <a:t>The processes and the material flow  in PRO-LOG Factory is an image of a real production and distributing enterprise. </a:t>
            </a:r>
          </a:p>
          <a:p>
            <a:pPr algn="l"/>
            <a:endParaRPr lang="en-GB" sz="1600" dirty="0" smtClean="0"/>
          </a:p>
          <a:p>
            <a:pPr algn="l"/>
            <a:r>
              <a:rPr lang="en-GB" sz="1600" dirty="0" smtClean="0"/>
              <a:t>There are buffers and magazines for the raw materials, and a storage for the single products. </a:t>
            </a:r>
          </a:p>
          <a:p>
            <a:pPr algn="l"/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3" name="Grafik 23" descr="Pro_Log_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0760" y="1643050"/>
            <a:ext cx="2714644" cy="2571768"/>
          </a:xfrm>
          <a:prstGeom prst="rect">
            <a:avLst/>
          </a:prstGeom>
        </p:spPr>
      </p:pic>
      <p:pic>
        <p:nvPicPr>
          <p:cNvPr id="8" name="Grafik 7" descr="_MG_08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359884"/>
            <a:ext cx="3871868" cy="2213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Material </a:t>
            </a:r>
            <a:r>
              <a:rPr lang="de-DE" sz="1600" b="1" dirty="0" err="1" smtClean="0"/>
              <a:t>flow</a:t>
            </a:r>
            <a:r>
              <a:rPr lang="de-DE" sz="1600" b="1" dirty="0" smtClean="0"/>
              <a:t>:</a:t>
            </a:r>
          </a:p>
          <a:p>
            <a:pPr algn="l"/>
            <a:r>
              <a:rPr lang="en-GB" sz="1600" dirty="0" smtClean="0"/>
              <a:t>The processes and the material flow  in PRO-LOG Factory is an image of a real production and distributing enterprise. </a:t>
            </a:r>
          </a:p>
          <a:p>
            <a:pPr algn="l"/>
            <a:endParaRPr lang="en-GB" sz="1600" dirty="0" smtClean="0"/>
          </a:p>
          <a:p>
            <a:pPr algn="l"/>
            <a:r>
              <a:rPr lang="en-GB" sz="1600" dirty="0" smtClean="0"/>
              <a:t>According to the customer orders, the products are transported JIS  (just in sequence) to the commissioning robot. </a:t>
            </a:r>
          </a:p>
          <a:p>
            <a:pPr algn="l"/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3" name="Grafik 23" descr="Pro_Log_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0760" y="1643050"/>
            <a:ext cx="2714644" cy="2571768"/>
          </a:xfrm>
          <a:prstGeom prst="rect">
            <a:avLst/>
          </a:prstGeom>
        </p:spPr>
      </p:pic>
      <p:pic>
        <p:nvPicPr>
          <p:cNvPr id="9" name="Grafik 8" descr="_MG_08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7" y="4380990"/>
            <a:ext cx="3824002" cy="2191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Material </a:t>
            </a:r>
            <a:r>
              <a:rPr lang="de-DE" sz="1600" b="1" dirty="0" err="1" smtClean="0"/>
              <a:t>flow</a:t>
            </a:r>
            <a:r>
              <a:rPr lang="de-DE" sz="1600" b="1" dirty="0" smtClean="0"/>
              <a:t>:</a:t>
            </a:r>
          </a:p>
          <a:p>
            <a:pPr algn="l"/>
            <a:r>
              <a:rPr lang="en-GB" sz="1600" dirty="0" smtClean="0"/>
              <a:t>The processes and the material flow  in PRO-LOG Factory is an image of a real production and distributing enterprise. </a:t>
            </a:r>
          </a:p>
          <a:p>
            <a:pPr algn="l"/>
            <a:endParaRPr lang="en-GB" sz="1600" dirty="0" smtClean="0"/>
          </a:p>
          <a:p>
            <a:pPr algn="l"/>
            <a:r>
              <a:rPr lang="en-GB" sz="1600" dirty="0" smtClean="0"/>
              <a:t>The pallets are stored in a high bay storage.</a:t>
            </a:r>
          </a:p>
          <a:p>
            <a:pPr algn="l"/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3" name="Grafik 23" descr="Pro_Log_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0760" y="1643050"/>
            <a:ext cx="2714644" cy="2571768"/>
          </a:xfrm>
          <a:prstGeom prst="rect">
            <a:avLst/>
          </a:prstGeom>
        </p:spPr>
      </p:pic>
      <p:pic>
        <p:nvPicPr>
          <p:cNvPr id="6" name="Grafik 5" descr="_MG_0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1900" y="4348123"/>
            <a:ext cx="3871868" cy="2224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Material </a:t>
            </a:r>
            <a:r>
              <a:rPr lang="de-DE" sz="1600" b="1" dirty="0" err="1" smtClean="0"/>
              <a:t>flow</a:t>
            </a:r>
            <a:r>
              <a:rPr lang="de-DE" sz="1600" b="1" dirty="0" smtClean="0"/>
              <a:t>:</a:t>
            </a:r>
          </a:p>
          <a:p>
            <a:pPr algn="l"/>
            <a:r>
              <a:rPr lang="en-GB" sz="1600" dirty="0" smtClean="0"/>
              <a:t>The processes and the material flow  in PRO-LOG Factory is an image of a real production and distributing enterprise. </a:t>
            </a:r>
          </a:p>
          <a:p>
            <a:pPr algn="l"/>
            <a:endParaRPr lang="en-GB" sz="1600" dirty="0" smtClean="0"/>
          </a:p>
          <a:p>
            <a:pPr algn="l"/>
            <a:r>
              <a:rPr lang="en-GB" sz="1600" dirty="0" smtClean="0"/>
              <a:t>The mobile robots are equipped with a fork on a telescope arm and work as a fork lift to reach the positions of the racking</a:t>
            </a:r>
            <a:endParaRPr lang="en-GB" sz="16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pic>
        <p:nvPicPr>
          <p:cNvPr id="13" name="Grafik 23" descr="Pro_Log_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0760" y="1643050"/>
            <a:ext cx="2714644" cy="2571768"/>
          </a:xfrm>
          <a:prstGeom prst="rect">
            <a:avLst/>
          </a:prstGeom>
        </p:spPr>
      </p:pic>
      <p:pic>
        <p:nvPicPr>
          <p:cNvPr id="7" name="Grafik 6" descr="ProLog_Robotino_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337247"/>
            <a:ext cx="3871868" cy="2235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 bwMode="auto">
          <a:xfrm>
            <a:off x="3143240" y="4500570"/>
            <a:ext cx="2857520" cy="2143140"/>
          </a:xfrm>
          <a:prstGeom prst="rect">
            <a:avLst/>
          </a:prstGeom>
          <a:solidFill>
            <a:schemeClr val="accent4">
              <a:lumMod val="65000"/>
              <a:lumOff val="35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HMI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and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 Communication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smtClean="0"/>
          </a:p>
          <a:p>
            <a:pPr marL="0" indent="0" eaLnBrk="1" hangingPunct="1">
              <a:buFontTx/>
              <a:buNone/>
              <a:defRPr/>
            </a:pPr>
            <a:endParaRPr lang="de-DE" smtClean="0"/>
          </a:p>
        </p:txBody>
      </p:sp>
      <p:sp>
        <p:nvSpPr>
          <p:cNvPr id="969732" name="Rectangle 4"/>
          <p:cNvSpPr>
            <a:spLocks noChangeArrowheads="1"/>
          </p:cNvSpPr>
          <p:nvPr/>
        </p:nvSpPr>
        <p:spPr bwMode="auto">
          <a:xfrm>
            <a:off x="395288" y="3214688"/>
            <a:ext cx="2641600" cy="3143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/>
            <a:r>
              <a:rPr lang="de-DE" sz="1600" b="1" dirty="0" smtClean="0"/>
              <a:t>The Prolog </a:t>
            </a:r>
            <a:r>
              <a:rPr lang="de-DE" sz="1600" b="1" dirty="0" err="1" smtClean="0"/>
              <a:t>factory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offers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wide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range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different </a:t>
            </a:r>
            <a:r>
              <a:rPr lang="de-DE" sz="1600" b="1" dirty="0" err="1" smtClean="0"/>
              <a:t>training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topics</a:t>
            </a:r>
            <a:r>
              <a:rPr lang="de-DE" sz="1600" b="1" dirty="0" smtClean="0"/>
              <a:t>:</a:t>
            </a:r>
          </a:p>
          <a:p>
            <a:pPr algn="l"/>
            <a:endParaRPr lang="de-DE" sz="1600" b="1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Mechatronics</a:t>
            </a:r>
            <a:r>
              <a:rPr lang="de-DE" sz="1600" dirty="0" smtClean="0"/>
              <a:t>,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err="1" smtClean="0"/>
              <a:t>Robotics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mobile </a:t>
            </a:r>
            <a:r>
              <a:rPr lang="de-DE" sz="1600" dirty="0" err="1" smtClean="0"/>
              <a:t>robotics</a:t>
            </a:r>
            <a:r>
              <a:rPr lang="de-DE" sz="1600" dirty="0" smtClean="0"/>
              <a:t>, </a:t>
            </a:r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Different Communication </a:t>
            </a:r>
            <a:r>
              <a:rPr lang="de-DE" sz="1600" dirty="0" err="1" smtClean="0"/>
              <a:t>technologies</a:t>
            </a:r>
            <a:endParaRPr lang="de-DE" sz="1600" dirty="0" smtClean="0"/>
          </a:p>
          <a:p>
            <a:pPr marL="266700" indent="-266700" algn="l">
              <a:buFont typeface="Arial" pitchFamily="34" charset="0"/>
              <a:buChar char="•"/>
            </a:pPr>
            <a:r>
              <a:rPr lang="de-DE" sz="1600" dirty="0" smtClean="0"/>
              <a:t>HMI </a:t>
            </a:r>
            <a:r>
              <a:rPr lang="de-DE" sz="1600" dirty="0" err="1" smtClean="0"/>
              <a:t>visualisation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process</a:t>
            </a:r>
            <a:r>
              <a:rPr lang="de-DE" sz="1600" dirty="0" smtClean="0"/>
              <a:t> </a:t>
            </a:r>
            <a:r>
              <a:rPr lang="de-DE" sz="1600" dirty="0" err="1" smtClean="0"/>
              <a:t>monitoring</a:t>
            </a:r>
            <a:endParaRPr lang="en-GB" sz="1400" dirty="0"/>
          </a:p>
        </p:txBody>
      </p:sp>
      <p:sp>
        <p:nvSpPr>
          <p:cNvPr id="969733" name="Rectangle 5"/>
          <p:cNvSpPr>
            <a:spLocks noChangeArrowheads="1"/>
          </p:cNvSpPr>
          <p:nvPr/>
        </p:nvSpPr>
        <p:spPr bwMode="auto">
          <a:xfrm>
            <a:off x="395288" y="2276475"/>
            <a:ext cx="26416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1800" dirty="0" err="1" smtClean="0">
                <a:solidFill>
                  <a:srgbClr val="666666"/>
                </a:solidFill>
              </a:rPr>
              <a:t>ProLog</a:t>
            </a:r>
            <a:r>
              <a:rPr lang="de-DE" sz="1800" dirty="0" smtClean="0">
                <a:solidFill>
                  <a:srgbClr val="666666"/>
                </a:solidFill>
              </a:rPr>
              <a:t> </a:t>
            </a:r>
            <a:r>
              <a:rPr lang="de-DE" sz="1800" dirty="0" err="1" smtClean="0">
                <a:solidFill>
                  <a:srgbClr val="666666"/>
                </a:solidFill>
              </a:rPr>
              <a:t>factory</a:t>
            </a:r>
            <a:endParaRPr lang="de-DE" sz="1800" dirty="0">
              <a:solidFill>
                <a:srgbClr val="666666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3143240" y="2357430"/>
            <a:ext cx="2857520" cy="2071702"/>
          </a:xfrm>
          <a:prstGeom prst="rect">
            <a:avLst/>
          </a:prstGeom>
          <a:solidFill>
            <a:schemeClr val="accent2">
              <a:lumMod val="9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Mechatronics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6072198" y="2357430"/>
            <a:ext cx="2857520" cy="2071702"/>
          </a:xfrm>
          <a:prstGeom prst="rect">
            <a:avLst/>
          </a:prstGeom>
          <a:solidFill>
            <a:schemeClr val="accent2">
              <a:lumMod val="5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Mobile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aPlusLF" pitchFamily="2" charset="0"/>
              </a:rPr>
              <a:t>robotics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taPlusLF" pitchFamily="2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6072198" y="4500570"/>
            <a:ext cx="2857520" cy="2143140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t"/>
          <a:lstStyle/>
          <a:p>
            <a:pPr marL="0" marR="0" indent="0" algn="l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de-DE" sz="1600" dirty="0" err="1" smtClean="0">
                <a:latin typeface="+mj-lt"/>
              </a:rPr>
              <a:t>Robotics</a:t>
            </a:r>
            <a:endParaRPr lang="en-GB" sz="1600" dirty="0" smtClean="0">
              <a:latin typeface="+mj-lt"/>
            </a:endParaRPr>
          </a:p>
        </p:txBody>
      </p:sp>
      <p:pic>
        <p:nvPicPr>
          <p:cNvPr id="8" name="Grafik 7" descr="ProLog_Detail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5000636"/>
            <a:ext cx="2571768" cy="1477322"/>
          </a:xfrm>
          <a:prstGeom prst="rect">
            <a:avLst/>
          </a:prstGeom>
        </p:spPr>
      </p:pic>
      <p:pic>
        <p:nvPicPr>
          <p:cNvPr id="9" name="Grafik 8" descr="ProLog_Detail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2823383"/>
            <a:ext cx="2571768" cy="1462873"/>
          </a:xfrm>
          <a:prstGeom prst="rect">
            <a:avLst/>
          </a:prstGeom>
        </p:spPr>
      </p:pic>
      <p:pic>
        <p:nvPicPr>
          <p:cNvPr id="10" name="Grafik 9" descr="ProLog_Robotino_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857496"/>
            <a:ext cx="2571768" cy="1462873"/>
          </a:xfrm>
          <a:prstGeom prst="rect">
            <a:avLst/>
          </a:prstGeom>
        </p:spPr>
      </p:pic>
      <p:pic>
        <p:nvPicPr>
          <p:cNvPr id="11" name="Grafik 10" descr="WinCC-0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5000636"/>
            <a:ext cx="2571768" cy="1457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sto vorlage neu qu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648CA0"/>
      </a:accent1>
      <a:accent2>
        <a:srgbClr val="BAD5E6"/>
      </a:accent2>
      <a:accent3>
        <a:srgbClr val="FFFFFF"/>
      </a:accent3>
      <a:accent4>
        <a:srgbClr val="000000"/>
      </a:accent4>
      <a:accent5>
        <a:srgbClr val="B8C5CD"/>
      </a:accent5>
      <a:accent6>
        <a:srgbClr val="A8C1D0"/>
      </a:accent6>
      <a:hlink>
        <a:srgbClr val="999999"/>
      </a:hlink>
      <a:folHlink>
        <a:srgbClr val="CCCCCC"/>
      </a:folHlink>
    </a:clrScheme>
    <a:fontScheme name="festo vorlage neu quer">
      <a:majorFont>
        <a:latin typeface="MetaPlusLF"/>
        <a:ea typeface=""/>
        <a:cs typeface=""/>
      </a:majorFont>
      <a:minorFont>
        <a:latin typeface="MetaPlusL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D5E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etaPlusLF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D5E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etaPlusLF" pitchFamily="2" charset="0"/>
          </a:defRPr>
        </a:defPPr>
      </a:lstStyle>
    </a:lnDef>
  </a:objectDefaults>
  <a:extraClrSchemeLst>
    <a:extraClrScheme>
      <a:clrScheme name="festo vorlage neu qu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sto vorlage neu qu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sto vorlage neu qu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sto vorlage neu qu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sto vorlage neu qu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sto vorlage neu qu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sto vorlage neu qu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sto vorlage neu quer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648CA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8C5CD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C:\Dokumente und Einstellungen\tzi\Anwendungsdaten\Microsoft\Vorlagen\festo vorlage neu quer.pot</Template>
  <TotalTime>0</TotalTime>
  <Words>1705</Words>
  <Application>Microsoft Office PowerPoint</Application>
  <PresentationFormat>Bildschirmpräsentation (4:3)</PresentationFormat>
  <Paragraphs>464</Paragraphs>
  <Slides>31</Slides>
  <Notes>31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festo vorlage neu quer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</vt:vector>
  </TitlesOfParts>
  <Company>Festo AG &amp; Co.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AFB factory</dc:title>
  <dc:subject>Product and sales workshop</dc:subject>
  <dc:creator>tzi</dc:creator>
  <cp:lastModifiedBy>tzi</cp:lastModifiedBy>
  <cp:revision>363</cp:revision>
  <dcterms:created xsi:type="dcterms:W3CDTF">2004-02-02T14:04:13Z</dcterms:created>
  <dcterms:modified xsi:type="dcterms:W3CDTF">2009-08-20T14:52:19Z</dcterms:modified>
</cp:coreProperties>
</file>